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vizzini" initials="Av" lastIdx="4" clrIdx="0">
    <p:extLst>
      <p:ext uri="{19B8F6BF-5375-455C-9EA6-DF929625EA0E}">
        <p15:presenceInfo xmlns:p15="http://schemas.microsoft.com/office/powerpoint/2012/main" userId="c867a9a5648251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6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1T12:44:03.166" idx="1">
    <p:pos x="7740" y="2727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1D6BC-9C5C-4050-9579-31B72A1799A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6621-4036-46AE-9797-224C11BC11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29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6621-4036-46AE-9797-224C11BC114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52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6621-4036-46AE-9797-224C11BC114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931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6621-4036-46AE-9797-224C11BC114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2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51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18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20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33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775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466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03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994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40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61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52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4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09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96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29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38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86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D8CCF5-D787-431B-AE12-24990ABC74BC}" type="datetimeFigureOut">
              <a:rPr lang="it-IT" smtClean="0"/>
              <a:t>19/11/2015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F2801A2-A2E2-4A64-9580-FF1367A133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19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9.png"/><Relationship Id="rId7" Type="http://schemas.openxmlformats.org/officeDocument/2006/relationships/image" Target="../media/image5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51011" y="2353554"/>
            <a:ext cx="8689976" cy="1358763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Impiego clinico della co</a:t>
            </a:r>
            <a:r>
              <a:rPr lang="it-IT" sz="4400" b="1" baseline="-2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sz="4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angiografia</a:t>
            </a:r>
            <a:endParaRPr lang="it-IT" sz="4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creen Shot 2014-04-28 at 22.02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1266">
            <a:off x="1036004" y="3949432"/>
            <a:ext cx="736600" cy="2006600"/>
          </a:xfrm>
          <a:prstGeom prst="roundRect">
            <a:avLst>
              <a:gd name="adj" fmla="val 251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8" descr="Screen Shot 2014-04-28 at 22.14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3918">
            <a:off x="1304121" y="5686587"/>
            <a:ext cx="1041400" cy="876300"/>
          </a:xfrm>
          <a:prstGeom prst="roundRect">
            <a:avLst>
              <a:gd name="adj" fmla="val 1904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7" descr="Screen Shot 2014-04-28 at 22.11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3193">
            <a:off x="1899774" y="4848583"/>
            <a:ext cx="1102804" cy="1160846"/>
          </a:xfrm>
          <a:prstGeom prst="roundRect">
            <a:avLst>
              <a:gd name="adj" fmla="val 284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1" descr="Screen Shot 2014-04-28 at 22.02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05">
            <a:off x="473967" y="5124353"/>
            <a:ext cx="1130300" cy="1041400"/>
          </a:xfrm>
          <a:prstGeom prst="roundRect">
            <a:avLst>
              <a:gd name="adj" fmla="val 423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679069" y="951973"/>
            <a:ext cx="883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UNIVERSITA′ DEGLI STUDI DI MODENA E REGGIO EMILIA</a:t>
            </a:r>
          </a:p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FACOLTA′ DI MEDICINA E CHIRURGIA </a:t>
            </a:r>
            <a:endParaRPr lang="it-IT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>
            <a:off x="2188123" y="1623950"/>
            <a:ext cx="763475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798413" y="1671399"/>
            <a:ext cx="859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CORSO DI LAUREA:                                                                </a:t>
            </a:r>
          </a:p>
          <a:p>
            <a:pPr algn="ctr"/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TECNICHE DI RADIOLOGIA MEDICA PER IMMAGINI E RADIOTERAPIA</a:t>
            </a:r>
            <a:endParaRPr lang="it-IT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102967" y="3987703"/>
            <a:ext cx="35872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Relatore: </a:t>
            </a:r>
            <a:r>
              <a:rPr lang="it-IT" sz="1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Dr.TSRM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Massimiliano </a:t>
            </a:r>
            <a:r>
              <a:rPr lang="it-IT" sz="1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Contesini</a:t>
            </a:r>
            <a:endParaRPr lang="it-IT" sz="1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Correlatore: </a:t>
            </a:r>
            <a:r>
              <a:rPr lang="it-IT" sz="1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Dr.TSRM</a:t>
            </a:r>
            <a:r>
              <a:rPr lang="it-IT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Victor </a:t>
            </a:r>
            <a:r>
              <a:rPr lang="it-IT" sz="1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Cornejo</a:t>
            </a:r>
            <a:endParaRPr lang="it-IT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332027" y="4281585"/>
            <a:ext cx="310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di:</a:t>
            </a:r>
          </a:p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Antonio Vizzini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10" y="119922"/>
            <a:ext cx="11662973" cy="1274164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 angiografica: </a:t>
            </a:r>
            <a:r>
              <a:rPr lang="it-IT" sz="28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angiografo</a:t>
            </a:r>
            <a:endParaRPr lang="it-IT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28" y="1394086"/>
            <a:ext cx="3510869" cy="220355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CasellaDiTesto 4"/>
          <p:cNvSpPr txBox="1"/>
          <p:nvPr/>
        </p:nvSpPr>
        <p:spPr>
          <a:xfrm>
            <a:off x="794479" y="1251679"/>
            <a:ext cx="6205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Subtraction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Angiography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software: Background scuro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rate: 3-6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/sec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Lunghi tempi d’esposizione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 d’esposizione: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70-85 ( assenza di k-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nella CO</a:t>
            </a:r>
            <a:r>
              <a:rPr lang="it-IT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14-19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Stacking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sommatoria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frames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acquisizione al fine di visualizzare il vaso investigato nella sua interezza e la dinamica del bolo di CO</a:t>
            </a:r>
            <a:r>
              <a:rPr lang="it-IT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diffuso in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esso. </a:t>
            </a:r>
          </a:p>
        </p:txBody>
      </p:sp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63" y="4318334"/>
            <a:ext cx="4158140" cy="23015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8064710" y="4034603"/>
            <a:ext cx="4002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Inversion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Shifting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Remasking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Bolus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chase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enanchement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3847133" y="2199704"/>
            <a:ext cx="30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 nel vaso treni di bolle in movimento.</a:t>
            </a:r>
          </a:p>
        </p:txBody>
      </p:sp>
      <p:sp>
        <p:nvSpPr>
          <p:cNvPr id="10" name="Parentesi graffa chiusa 9"/>
          <p:cNvSpPr/>
          <p:nvPr/>
        </p:nvSpPr>
        <p:spPr>
          <a:xfrm>
            <a:off x="3643745" y="2147456"/>
            <a:ext cx="141115" cy="5754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6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157" y="0"/>
            <a:ext cx="11167389" cy="1399309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 angiografica: set-up paziente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table-position-2131897860297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/>
          <a:stretch/>
        </p:blipFill>
        <p:spPr>
          <a:xfrm>
            <a:off x="7709204" y="1399309"/>
            <a:ext cx="2917231" cy="17355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49927" y="1399309"/>
            <a:ext cx="623454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Trendelemburg</a:t>
            </a:r>
            <a:r>
              <a:rPr lang="it-IT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(5°-30°)</a:t>
            </a:r>
          </a:p>
          <a:p>
            <a:pPr algn="just">
              <a:lnSpc>
                <a:spcPct val="150000"/>
              </a:lnSpc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Evita reflussi nei distretti sopradiaframmatici</a:t>
            </a:r>
          </a:p>
          <a:p>
            <a:pPr algn="just">
              <a:lnSpc>
                <a:spcPct val="150000"/>
              </a:lnSpc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Adeguato svuotamento del vaso (miglior </a:t>
            </a: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Distretto d’interesse ad altezza superiore rispetto il sito d’iniezione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nettore 2 6"/>
          <p:cNvCxnSpPr/>
          <p:nvPr/>
        </p:nvCxnSpPr>
        <p:spPr>
          <a:xfrm>
            <a:off x="1343890" y="1955350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343890" y="2306225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1343890" y="2624880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253511" y="3406303"/>
            <a:ext cx="55695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Prevenire artefatti da movimento</a:t>
            </a:r>
          </a:p>
          <a:p>
            <a:pPr algn="just">
              <a:lnSpc>
                <a:spcPct val="150000"/>
              </a:lnSpc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Sistemi d’immobilizzazione</a:t>
            </a:r>
          </a:p>
          <a:p>
            <a:pPr algn="just">
              <a:lnSpc>
                <a:spcPct val="150000"/>
              </a:lnSpc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Iniezioni in apnea respiratoria</a:t>
            </a:r>
          </a:p>
          <a:p>
            <a:pPr algn="just">
              <a:lnSpc>
                <a:spcPct val="150000"/>
              </a:lnSpc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Dieta priva di scorie</a:t>
            </a:r>
          </a:p>
          <a:p>
            <a:pPr algn="just">
              <a:lnSpc>
                <a:spcPct val="150000"/>
              </a:lnSpc>
            </a:pP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Farmaco spasmolitico: </a:t>
            </a: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butilscopolamina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1343887" y="3982624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343887" y="4247776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330025" y="4595966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1343887" y="4965298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entesi graffa chiusa 14"/>
          <p:cNvSpPr/>
          <p:nvPr/>
        </p:nvSpPr>
        <p:spPr>
          <a:xfrm>
            <a:off x="4904509" y="4234002"/>
            <a:ext cx="166255" cy="7833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5188214" y="4229779"/>
            <a:ext cx="1593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Aorta addominale</a:t>
            </a:r>
          </a:p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Vasi viscerali</a:t>
            </a:r>
          </a:p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 iliache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53511" y="5547745"/>
            <a:ext cx="588158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Anestesia locale</a:t>
            </a:r>
          </a:p>
          <a:p>
            <a:pPr algn="just">
              <a:lnSpc>
                <a:spcPct val="150000"/>
              </a:lnSpc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Evitare l’ossido d’azoto, favorisce il </a:t>
            </a: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contatto con la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1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1330025" y="6018245"/>
            <a:ext cx="387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149" y="-129629"/>
            <a:ext cx="10364451" cy="159617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Dalla teoria alla pratica: </a:t>
            </a:r>
            <a:b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analisi di un caso reale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13149" y="1466548"/>
            <a:ext cx="629121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INFORMAZIONI GENERALI</a:t>
            </a:r>
          </a:p>
          <a:p>
            <a:pPr algn="just"/>
            <a:endParaRPr lang="it-IT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Ospedale: MARIA CECILIA HOSPITAL</a:t>
            </a:r>
          </a:p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Dipartimento: Emodinamica</a:t>
            </a:r>
          </a:p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Città: Cotignola (RA)</a:t>
            </a:r>
          </a:p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Primario: Dott. Alberto Cremonesi</a:t>
            </a:r>
          </a:p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Primo Operatore: Dott. Paolo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Sbarzaglia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TSRM: Maurizio Baldisserri</a:t>
            </a:r>
          </a:p>
          <a:p>
            <a:pPr algn="just">
              <a:lnSpc>
                <a:spcPct val="200000"/>
              </a:lnSpc>
            </a:pP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Angiodroid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Lorenzo Casadei</a:t>
            </a:r>
          </a:p>
          <a:p>
            <a:pPr algn="just">
              <a:lnSpc>
                <a:spcPct val="200000"/>
              </a:lnSpc>
            </a:pP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specialist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Angiodroid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Manami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Zanzi</a:t>
            </a:r>
          </a:p>
          <a:p>
            <a:pPr algn="just">
              <a:lnSpc>
                <a:spcPct val="200000"/>
              </a:lnSpc>
            </a:pP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374" y="1466547"/>
            <a:ext cx="5641156" cy="42308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7321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anamnesi paziente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 descr="circolatorio-3d-anim-1 (dragged)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768" y="1306651"/>
            <a:ext cx="1953555" cy="5325444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5" name="CasellaDiTesto 4"/>
          <p:cNvSpPr txBox="1"/>
          <p:nvPr/>
        </p:nvSpPr>
        <p:spPr>
          <a:xfrm>
            <a:off x="5261316" y="1195754"/>
            <a:ext cx="448759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 paziente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Sesso: Uomo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Età: 65 anni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Altezza: 160 cm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Peso: 66 Kg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 creatinina: 7.36 mg/dl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Pressione sistolica: 170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61317" y="4164955"/>
            <a:ext cx="601690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cliniche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Paziente diabetico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Malattia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diffusa dell’arteria femorale superficiale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sinistra con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presenza di diverse placche aterosclerotiche, stenosi poco severe e fistola prossimale a livello della biforcazione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9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4624" y="0"/>
            <a:ext cx="10364451" cy="1596177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PTA-ST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235" y="-5217"/>
            <a:ext cx="3361765" cy="22411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308295" y="2569311"/>
            <a:ext cx="4867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Apparecchiature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Angiografo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Philips </a:t>
            </a:r>
            <a:r>
              <a:rPr lang="sv-S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Integris Allura Xper FD </a:t>
            </a:r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Iniettore automatico CO</a:t>
            </a:r>
            <a:r>
              <a:rPr lang="sv-SE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v-SE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"Angiodroid"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08295" y="3817411"/>
            <a:ext cx="5556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Preparazione paziente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Digiuno e abbondante idratazione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Vescica vuota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Trendelemburg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6°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308295" y="1007657"/>
            <a:ext cx="67524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</a:p>
          <a:p>
            <a:pPr algn="just"/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Intervento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PTA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dell’arteria femorale superficiale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sinistra. Inserimento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un primo pallone di 5 mm di diametro e 200 mm di lunghezza e un secondo di 6 mm di diametro e 150 mm di lunghezza nella parte prossimale </a:t>
            </a:r>
            <a:endParaRPr lang="it-IT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583680" y="2715065"/>
            <a:ext cx="44553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Iniezione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Introduttore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French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Sito d’iniezione: arteria femorale</a:t>
            </a:r>
          </a:p>
          <a:p>
            <a:endParaRPr lang="it-IT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Mdc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Iodato : Volume 80 ml</a:t>
            </a:r>
          </a:p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Pressione 3 ml/sec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Mdc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gassoso CO</a:t>
            </a:r>
            <a:r>
              <a:rPr lang="it-IT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Volume 200 ml</a:t>
            </a:r>
          </a:p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Pressione 250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Spurgo 20 sec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6058" y="-115774"/>
            <a:ext cx="10364451" cy="1596177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iconografici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52" y="1110834"/>
            <a:ext cx="2447512" cy="511590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83" y="1110834"/>
            <a:ext cx="2353727" cy="511590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5636" y="2427668"/>
            <a:ext cx="26648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(A)Mezzo </a:t>
            </a:r>
            <a:r>
              <a:rPr lang="it-IT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contrasto iodato </a:t>
            </a:r>
            <a:endParaRPr lang="it-IT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espositivi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70 </a:t>
            </a:r>
            <a:r>
              <a:rPr lang="it-IT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28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endParaRPr lang="it-IT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39636" y="6262350"/>
            <a:ext cx="95794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Visualizzazione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femorale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Riferimenti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 Maria Cecilia Hospital, Cotignola, </a:t>
            </a:r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</a:t>
            </a:r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9213272" y="2427668"/>
            <a:ext cx="2978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Mezzo di contrasto CO</a:t>
            </a:r>
            <a:r>
              <a:rPr lang="it-IT" sz="1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it-IT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 espositivi: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endParaRPr lang="it-IT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endParaRPr lang="it-IT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1" y="501484"/>
            <a:ext cx="2322821" cy="55265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962" y="501485"/>
            <a:ext cx="2152859" cy="55265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55272" y="6073445"/>
            <a:ext cx="753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Visualizzazione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poplitea</a:t>
            </a:r>
          </a:p>
          <a:p>
            <a:pPr algn="just"/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Riferimenti </a:t>
            </a:r>
            <a:r>
              <a:rPr lang="it-IT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 Maria Cecilia Hospital, Cotignola, Italia.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72708" y="2299762"/>
            <a:ext cx="275705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Mezzo di contrasto iodato</a:t>
            </a:r>
          </a:p>
          <a:p>
            <a:endParaRPr lang="it-IT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 espositivi: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endParaRPr lang="it-IT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endParaRPr lang="it-IT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866910" y="2299762"/>
            <a:ext cx="2964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Mezzo di contrasto CO</a:t>
            </a:r>
            <a:r>
              <a:rPr lang="it-IT" sz="1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it-IT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 espositivi: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endParaRPr lang="it-IT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endParaRPr lang="it-IT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070" y="525595"/>
            <a:ext cx="2469711" cy="54907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762" y="525595"/>
            <a:ext cx="2278438" cy="549074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47454" y="6068289"/>
            <a:ext cx="782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Visualizzazione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tibiale </a:t>
            </a:r>
          </a:p>
          <a:p>
            <a:pPr algn="just"/>
            <a:r>
              <a:rPr lang="it-IT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Riferimenti clinica Maria Cecilia Hospital, Cotignola, Italia</a:t>
            </a:r>
            <a:r>
              <a:rPr lang="it-IT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0945" y="2438400"/>
            <a:ext cx="28401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Mezzo di contrasto iodato</a:t>
            </a:r>
          </a:p>
          <a:p>
            <a:endParaRPr lang="it-IT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 espositivi: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endParaRPr lang="it-IT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endParaRPr lang="it-IT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63891" y="2438400"/>
            <a:ext cx="3020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 Mezzo di contrasto CO</a:t>
            </a:r>
            <a:r>
              <a:rPr lang="it-IT" sz="1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it-IT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 espositivi: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endParaRPr lang="it-IT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it-IT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</a:t>
            </a:r>
            <a:endParaRPr lang="it-IT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304800"/>
            <a:ext cx="10364451" cy="1246910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b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774" y="2028930"/>
            <a:ext cx="1442451" cy="372445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28" y="2048251"/>
            <a:ext cx="1499871" cy="37052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56" y="2048159"/>
            <a:ext cx="1441144" cy="37052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5" y="2028930"/>
            <a:ext cx="1562100" cy="3657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7" y="2048251"/>
            <a:ext cx="1533525" cy="37052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65" y="2048251"/>
            <a:ext cx="1533525" cy="37052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34580" y="1395608"/>
            <a:ext cx="1072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l’iniezione di CO</a:t>
            </a:r>
            <a:r>
              <a:rPr lang="it-IT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abbiamo ottenuto una migliore visualizzazione della fistola presente nella parte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prossimale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dell’arteria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femorale. 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5895" r="69356" b="10322"/>
          <a:stretch/>
        </p:blipFill>
        <p:spPr>
          <a:xfrm>
            <a:off x="6401903" y="2104622"/>
            <a:ext cx="1760396" cy="452605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29" y="2104622"/>
            <a:ext cx="1872703" cy="452472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87926" y="2127462"/>
            <a:ext cx="1124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iniezioni effettuate ad una pressione (250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di poco superiore a quella sistolica del paziente (170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non hanno causato dolore al paziente. 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7926" y="2892498"/>
            <a:ext cx="1133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spurgo di 20 secondi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effettuato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dell’iniezione di CO</a:t>
            </a:r>
            <a:r>
              <a:rPr lang="it-IT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evitato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l’effetto jet che avrebbe potuto causare artefatto da movimento. 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87926" y="3695407"/>
            <a:ext cx="1121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immagini sono state elaborate, in post-processing, tramite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Stacking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e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inversion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scale.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73773" y="970800"/>
            <a:ext cx="1132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immagini ottenute con CO</a:t>
            </a:r>
            <a:r>
              <a:rPr lang="it-IT" b="1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sono comparabili in termini diagnostici con quelle ottenute con mdc iodato.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5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2" y="5082421"/>
            <a:ext cx="2493743" cy="1664742"/>
          </a:xfrm>
          <a:prstGeom prst="rect">
            <a:avLst/>
          </a:prstGeom>
          <a:effectLst>
            <a:innerShdw blurRad="63500" dist="50800" dir="18900000">
              <a:schemeClr val="bg1">
                <a:alpha val="50000"/>
              </a:schemeClr>
            </a:innerShdw>
            <a:softEdge rad="76200"/>
          </a:effectLst>
        </p:spPr>
      </p:pic>
      <p:grpSp>
        <p:nvGrpSpPr>
          <p:cNvPr id="6" name="Group 18"/>
          <p:cNvGrpSpPr/>
          <p:nvPr/>
        </p:nvGrpSpPr>
        <p:grpSpPr>
          <a:xfrm>
            <a:off x="2246805" y="2113306"/>
            <a:ext cx="7697138" cy="2610504"/>
            <a:chOff x="998882" y="2445038"/>
            <a:chExt cx="7496900" cy="2610504"/>
          </a:xfrm>
        </p:grpSpPr>
        <p:grpSp>
          <p:nvGrpSpPr>
            <p:cNvPr id="7" name="Group 16"/>
            <p:cNvGrpSpPr/>
            <p:nvPr/>
          </p:nvGrpSpPr>
          <p:grpSpPr>
            <a:xfrm>
              <a:off x="5297496" y="2445038"/>
              <a:ext cx="3198286" cy="2498724"/>
              <a:chOff x="5297496" y="2445038"/>
              <a:chExt cx="3198286" cy="2498724"/>
            </a:xfrm>
          </p:grpSpPr>
          <p:pic>
            <p:nvPicPr>
              <p:cNvPr id="14" name="Picture 2" descr="like_facebook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588" b="76471" l="17227" r="819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06" t="17787" r="19468" b="19702"/>
              <a:stretch/>
            </p:blipFill>
            <p:spPr>
              <a:xfrm>
                <a:off x="6037538" y="2445038"/>
                <a:ext cx="1476375" cy="1417082"/>
              </a:xfrm>
              <a:prstGeom prst="rect">
                <a:avLst/>
              </a:prstGeom>
            </p:spPr>
          </p:pic>
          <p:sp>
            <p:nvSpPr>
              <p:cNvPr id="15" name="TextBox 11"/>
              <p:cNvSpPr txBox="1"/>
              <p:nvPr/>
            </p:nvSpPr>
            <p:spPr>
              <a:xfrm>
                <a:off x="5297496" y="3862120"/>
                <a:ext cx="31982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Approccio</a:t>
                </a:r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complementare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4"/>
              <p:cNvSpPr txBox="1"/>
              <p:nvPr/>
            </p:nvSpPr>
            <p:spPr>
              <a:xfrm>
                <a:off x="5898349" y="4363679"/>
                <a:ext cx="18007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CO</a:t>
                </a:r>
                <a:r>
                  <a:rPr lang="it-IT" sz="2400" baseline="-25000" dirty="0" smtClean="0"/>
                  <a:t>2</a:t>
                </a:r>
                <a:r>
                  <a:rPr lang="it-IT" sz="2400" b="1" dirty="0" smtClean="0"/>
                  <a:t> </a:t>
                </a:r>
                <a:r>
                  <a:rPr lang="it-IT" sz="2800" b="1" dirty="0" smtClean="0"/>
                  <a:t>&amp;</a:t>
                </a:r>
                <a:r>
                  <a:rPr lang="it-IT" sz="2400" b="1" dirty="0" smtClean="0"/>
                  <a:t> </a:t>
                </a:r>
                <a:r>
                  <a:rPr lang="it-IT" sz="2400" dirty="0" smtClean="0"/>
                  <a:t>IODIO</a:t>
                </a:r>
                <a:endParaRPr lang="it-IT" sz="2400" baseline="-25000" dirty="0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5561288" y="4347804"/>
                <a:ext cx="2416687" cy="595958"/>
              </a:xfrm>
              <a:prstGeom prst="roundRect">
                <a:avLst/>
              </a:prstGeom>
              <a:noFill/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" name="Group 15"/>
            <p:cNvGrpSpPr/>
            <p:nvPr/>
          </p:nvGrpSpPr>
          <p:grpSpPr>
            <a:xfrm>
              <a:off x="998882" y="2473172"/>
              <a:ext cx="2926923" cy="2532177"/>
              <a:chOff x="998882" y="2473172"/>
              <a:chExt cx="2926923" cy="2532177"/>
            </a:xfrm>
          </p:grpSpPr>
          <p:pic>
            <p:nvPicPr>
              <p:cNvPr id="10" name="Picture 10" descr="like_facebook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588" b="76471" l="17227" r="819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06" t="17787" r="19468" b="19702"/>
              <a:stretch/>
            </p:blipFill>
            <p:spPr>
              <a:xfrm rot="10800000">
                <a:off x="1502953" y="2473172"/>
                <a:ext cx="1476375" cy="1417082"/>
              </a:xfrm>
              <a:prstGeom prst="rect">
                <a:avLst/>
              </a:prstGeom>
            </p:spPr>
          </p:pic>
          <p:sp>
            <p:nvSpPr>
              <p:cNvPr id="11" name="TextBox 3"/>
              <p:cNvSpPr txBox="1"/>
              <p:nvPr/>
            </p:nvSpPr>
            <p:spPr>
              <a:xfrm>
                <a:off x="998882" y="3919862"/>
                <a:ext cx="29269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Approccio</a:t>
                </a:r>
                <a:r>
                  <a:rPr lang="en-US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tradizionale</a:t>
                </a:r>
                <a:endParaRPr lang="en-US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3"/>
              <p:cNvSpPr txBox="1"/>
              <p:nvPr/>
            </p:nvSpPr>
            <p:spPr>
              <a:xfrm>
                <a:off x="1467528" y="4425266"/>
                <a:ext cx="1903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smtClean="0"/>
                  <a:t>CO</a:t>
                </a:r>
                <a:r>
                  <a:rPr lang="it-IT" sz="2400" baseline="-25000" smtClean="0"/>
                  <a:t>2</a:t>
                </a:r>
                <a:r>
                  <a:rPr lang="it-IT" sz="2400" b="1" smtClean="0"/>
                  <a:t> </a:t>
                </a:r>
                <a:r>
                  <a:rPr lang="it-IT" sz="2800" b="1" smtClean="0"/>
                  <a:t>Vs</a:t>
                </a:r>
                <a:r>
                  <a:rPr lang="it-IT" sz="2400" b="1" smtClean="0"/>
                  <a:t> </a:t>
                </a:r>
                <a:r>
                  <a:rPr lang="it-IT" sz="2400" smtClean="0"/>
                  <a:t>IODIO</a:t>
                </a:r>
                <a:endParaRPr lang="it-IT" sz="2400" baseline="-25000"/>
              </a:p>
            </p:txBody>
          </p:sp>
          <p:sp>
            <p:nvSpPr>
              <p:cNvPr id="13" name="Rounded Rectangle 14"/>
              <p:cNvSpPr/>
              <p:nvPr/>
            </p:nvSpPr>
            <p:spPr>
              <a:xfrm>
                <a:off x="1130466" y="4409391"/>
                <a:ext cx="2416687" cy="595958"/>
              </a:xfrm>
              <a:prstGeom prst="roundRect">
                <a:avLst/>
              </a:prstGeom>
              <a:noFill/>
              <a:ln w="38100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9" name="Right Arrow 17"/>
            <p:cNvSpPr/>
            <p:nvPr/>
          </p:nvSpPr>
          <p:spPr>
            <a:xfrm>
              <a:off x="3925806" y="4404667"/>
              <a:ext cx="1188371" cy="650875"/>
            </a:xfrm>
            <a:prstGeom prst="rightArrow">
              <a:avLst/>
            </a:prstGeom>
            <a:ln w="38100">
              <a:solidFill>
                <a:srgbClr val="4A7EB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1218574" y="1135872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L’utilizzo complementare di CO</a:t>
            </a:r>
            <a:r>
              <a:rPr lang="it-IT" b="1" baseline="-2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iodio porterebbe un guadagno sulla salute dei pazienti. La CIN (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Nephropathy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rappresenta la terza causa di insufficienza renale negli ambienti ospedalieri.</a:t>
            </a:r>
            <a:endParaRPr lang="it-IT" b="1" baseline="-25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18574" y="2033509"/>
            <a:ext cx="96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sistema d’iniezione automatizzato e digitale "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Angiodroid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permette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impiego sicuro e corretto della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b="1" baseline="-2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2923" y="3056433"/>
            <a:ext cx="2582458" cy="311119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55" y="3530388"/>
            <a:ext cx="2857500" cy="21431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1156" y="3472490"/>
            <a:ext cx="3111193" cy="216535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18574" y="2706488"/>
            <a:ext cx="96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TSRM deve prestare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maggiore attenzione al posizionamento del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paziente, sfruttando soprattutto il </a:t>
            </a:r>
            <a:r>
              <a:rPr lang="it-IT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Trendelemburg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l’obliquità del paziente in base al decorso del vaso in esame. 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" descr="table-position-2131897860297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/>
          <a:stretch/>
        </p:blipFill>
        <p:spPr>
          <a:xfrm>
            <a:off x="4129583" y="3988240"/>
            <a:ext cx="4071442" cy="24222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218574" y="3495144"/>
            <a:ext cx="96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TSRM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 acquisire  esperienza e sicurezza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nell’utilizzo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CO</a:t>
            </a:r>
            <a:r>
              <a:rPr lang="it-IT" b="1" baseline="-2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collaborando con il medico interventista alla personalizzazione del volume 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pressione d’iniezione.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218574" y="4238610"/>
            <a:ext cx="968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auspica che in futuro vengano implementati negli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angiografi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che automatizzino, durante la fase di acquisizione, alcuni processi di elaborazione post-processing come lo </a:t>
            </a:r>
            <a:r>
              <a:rPr lang="it-IT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stacking</a:t>
            </a:r>
            <a:r>
              <a:rPr lang="it-IT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738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3" grpId="0"/>
      <p:bldP spid="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253219"/>
            <a:ext cx="10364451" cy="1280159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Cenni storici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4"/>
          <p:cNvGrpSpPr/>
          <p:nvPr/>
        </p:nvGrpSpPr>
        <p:grpSpPr>
          <a:xfrm>
            <a:off x="-5038688" y="173070"/>
            <a:ext cx="10805617" cy="6285977"/>
            <a:chOff x="418187" y="1559677"/>
            <a:chExt cx="7905757" cy="4926700"/>
          </a:xfrm>
          <a:scene3d>
            <a:camera prst="isometricOffAxis1Right">
              <a:rot lat="1080000" lon="21000000" rev="0"/>
            </a:camera>
            <a:lightRig rig="threePt" dir="t"/>
          </a:scene3d>
        </p:grpSpPr>
        <p:pic>
          <p:nvPicPr>
            <p:cNvPr id="8" name="Picture 8" descr="2014-04-29_Paz_2_Biforcazione IODI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9" r="11583"/>
            <a:stretch/>
          </p:blipFill>
          <p:spPr>
            <a:xfrm rot="21048531">
              <a:off x="6745208" y="4352632"/>
              <a:ext cx="1578736" cy="2133745"/>
            </a:xfrm>
            <a:prstGeom prst="rect">
              <a:avLst/>
            </a:prstGeom>
            <a:sp3d>
              <a:bevelT w="165100" prst="coolSlant"/>
              <a:bevelB w="0"/>
            </a:sp3d>
          </p:spPr>
        </p:pic>
        <p:sp>
          <p:nvSpPr>
            <p:cNvPr id="9" name="CasellaDiTesto 8"/>
            <p:cNvSpPr txBox="1"/>
            <p:nvPr/>
          </p:nvSpPr>
          <p:spPr>
            <a:xfrm>
              <a:off x="418187" y="1559677"/>
              <a:ext cx="1432983" cy="530376"/>
            </a:xfrm>
            <a:prstGeom prst="rect">
              <a:avLst/>
            </a:prstGeom>
            <a:noFill/>
            <a:sp3d>
              <a:bevelT w="165100" prst="coolSlant"/>
              <a:bevelB w="0"/>
            </a:sp3d>
          </p:spPr>
          <p:txBody>
            <a:bodyPr wrap="square" rtlCol="0">
              <a:spAutoFit/>
            </a:bodyPr>
            <a:lstStyle/>
            <a:p>
              <a:endParaRPr lang="it-I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9" descr="2014-04-29_Paz_2_Biforcazione CO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r="13158"/>
          <a:stretch/>
        </p:blipFill>
        <p:spPr>
          <a:xfrm rot="1011523">
            <a:off x="6372622" y="3656592"/>
            <a:ext cx="2115786" cy="2493889"/>
          </a:xfrm>
          <a:prstGeom prst="rect">
            <a:avLst/>
          </a:prstGeom>
          <a:scene3d>
            <a:camera prst="isometricLeftDown">
              <a:rot lat="600000" lon="600000" rev="0"/>
            </a:camera>
            <a:lightRig rig="threePt" dir="t"/>
          </a:scene3d>
          <a:sp3d extrusionH="76200">
            <a:bevelT w="165100" prst="coolSlant"/>
            <a:extrusionClr>
              <a:schemeClr val="tx1"/>
            </a:extrusionClr>
          </a:sp3d>
        </p:spPr>
      </p:pic>
      <p:sp>
        <p:nvSpPr>
          <p:cNvPr id="16" name="Rettangolo 15"/>
          <p:cNvSpPr/>
          <p:nvPr/>
        </p:nvSpPr>
        <p:spPr>
          <a:xfrm rot="20816366">
            <a:off x="4344923" y="5430153"/>
            <a:ext cx="1011354" cy="400110"/>
          </a:xfrm>
          <a:prstGeom prst="rect">
            <a:avLst/>
          </a:prstGeom>
          <a:scene3d>
            <a:camera prst="orthographicFront">
              <a:rot lat="600000" lon="60000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IODIO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1012169">
            <a:off x="6859027" y="5503829"/>
            <a:ext cx="1328126" cy="461665"/>
          </a:xfrm>
          <a:prstGeom prst="rect">
            <a:avLst/>
          </a:prstGeom>
          <a:noFill/>
          <a:scene3d>
            <a:camera prst="orthographicFront">
              <a:rot lat="60000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it-IT" sz="1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12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57213" y="1493466"/>
            <a:ext cx="112442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 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Primo utilizzo della CO</a:t>
            </a:r>
            <a:r>
              <a:rPr lang="it-I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 mezzo di contrasto per il riconoscimento di versamenti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pericardici.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 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di Florida, College of Medicine, i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Dott.ri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Irvin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F.Hawkins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Kyung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J.Cho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introducono 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l’utilizzo della CO</a:t>
            </a:r>
            <a:r>
              <a:rPr lang="it-I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lo studio vascolare degli arti inferiori e dell’aorta addominale.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Introduzione dell’angiografia a sottrazione digitale: miglioramento dell’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vascolare con CO</a:t>
            </a:r>
            <a:r>
              <a:rPr lang="it-I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84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5398" y="0"/>
            <a:ext cx="10364451" cy="1596177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65" y="1273628"/>
            <a:ext cx="6923315" cy="51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0"/>
            <a:ext cx="10516225" cy="1614488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Proprietà della co</a:t>
            </a:r>
            <a:r>
              <a:rPr lang="it-IT" b="1" baseline="-2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b="1" baseline="-25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5" y="1879460"/>
            <a:ext cx="10650650" cy="4762401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it-IT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è nefrotossica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Non causa reazioni allergiche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Non è epatotossica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Non altera la funzionalità renale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Bassa viscosità e densità </a:t>
            </a:r>
          </a:p>
          <a:p>
            <a:pPr marL="0" indent="0">
              <a:lnSpc>
                <a:spcPct val="4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radiopacità                                      </a:t>
            </a:r>
            <a:endParaRPr lang="it-IT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1131227" y="3286036"/>
            <a:ext cx="448845" cy="311939"/>
            <a:chOff x="3696388" y="3354383"/>
            <a:chExt cx="465847" cy="338128"/>
          </a:xfrm>
        </p:grpSpPr>
        <p:sp>
          <p:nvSpPr>
            <p:cNvPr id="5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269008" y="1175658"/>
            <a:ext cx="1016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L’anidride carbonica, definita anche biossido di carbonio o diossido di carbonio, è un gas incolore, inodore, non tossico, comprimibile e completamente biocompatibile, prodotto di scarto del metabolismo cellulare. </a:t>
            </a:r>
          </a:p>
        </p:txBody>
      </p:sp>
      <p:grpSp>
        <p:nvGrpSpPr>
          <p:cNvPr id="9" name="Group 32"/>
          <p:cNvGrpSpPr/>
          <p:nvPr/>
        </p:nvGrpSpPr>
        <p:grpSpPr>
          <a:xfrm>
            <a:off x="1131227" y="2669595"/>
            <a:ext cx="448845" cy="311939"/>
            <a:chOff x="3696388" y="3354383"/>
            <a:chExt cx="465847" cy="338128"/>
          </a:xfrm>
        </p:grpSpPr>
        <p:sp>
          <p:nvSpPr>
            <p:cNvPr id="10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1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1137492" y="2078814"/>
            <a:ext cx="448845" cy="311939"/>
            <a:chOff x="3696388" y="3354383"/>
            <a:chExt cx="465847" cy="338128"/>
          </a:xfrm>
        </p:grpSpPr>
        <p:sp>
          <p:nvSpPr>
            <p:cNvPr id="14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1131227" y="3948722"/>
            <a:ext cx="448845" cy="311939"/>
            <a:chOff x="3696388" y="3354383"/>
            <a:chExt cx="465847" cy="338128"/>
          </a:xfrm>
        </p:grpSpPr>
        <p:sp>
          <p:nvSpPr>
            <p:cNvPr id="18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9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1" name="Right Arrow 16"/>
          <p:cNvSpPr/>
          <p:nvPr/>
        </p:nvSpPr>
        <p:spPr>
          <a:xfrm>
            <a:off x="5467009" y="4451824"/>
            <a:ext cx="772091" cy="460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94000"/>
                  <a:satMod val="100000"/>
                  <a:lumMod val="108000"/>
                </a:schemeClr>
              </a:gs>
              <a:gs pos="47000">
                <a:srgbClr val="FF0000"/>
              </a:gs>
              <a:gs pos="100000">
                <a:schemeClr val="accent1">
                  <a:shade val="72000"/>
                  <a:satMod val="120000"/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asellaDiTesto 21"/>
          <p:cNvSpPr txBox="1"/>
          <p:nvPr/>
        </p:nvSpPr>
        <p:spPr>
          <a:xfrm>
            <a:off x="6743023" y="4333924"/>
            <a:ext cx="4935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volte meno viscosa e densa dello iodio permette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l’utilizzo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cateteri di piccolo diametro (3 French).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INIEZIONI SELETTIVE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vasi di piccolo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calibro.</a:t>
            </a:r>
            <a:endParaRPr lang="it-IT" sz="1400" dirty="0"/>
          </a:p>
        </p:txBody>
      </p:sp>
      <p:grpSp>
        <p:nvGrpSpPr>
          <p:cNvPr id="23" name="Group 32"/>
          <p:cNvGrpSpPr/>
          <p:nvPr/>
        </p:nvGrpSpPr>
        <p:grpSpPr>
          <a:xfrm>
            <a:off x="1159172" y="4501683"/>
            <a:ext cx="448845" cy="311939"/>
            <a:chOff x="3696388" y="3354383"/>
            <a:chExt cx="465847" cy="338128"/>
          </a:xfrm>
        </p:grpSpPr>
        <p:sp>
          <p:nvSpPr>
            <p:cNvPr id="24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5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7" name="Right Arrow 16"/>
          <p:cNvSpPr/>
          <p:nvPr/>
        </p:nvSpPr>
        <p:spPr>
          <a:xfrm>
            <a:off x="5467009" y="5506440"/>
            <a:ext cx="772091" cy="460375"/>
          </a:xfrm>
          <a:prstGeom prst="rightArrow">
            <a:avLst/>
          </a:prstGeom>
          <a:gradFill flip="none" rotWithShape="1">
            <a:gsLst>
              <a:gs pos="0">
                <a:srgbClr val="C00000"/>
              </a:gs>
              <a:gs pos="47000">
                <a:srgbClr val="FF0000"/>
              </a:gs>
              <a:gs pos="100000">
                <a:schemeClr val="accent1">
                  <a:shade val="72000"/>
                  <a:satMod val="120000"/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32"/>
          <p:cNvGrpSpPr/>
          <p:nvPr/>
        </p:nvGrpSpPr>
        <p:grpSpPr>
          <a:xfrm>
            <a:off x="1131227" y="5512208"/>
            <a:ext cx="448845" cy="311939"/>
            <a:chOff x="3696388" y="3354383"/>
            <a:chExt cx="465847" cy="338128"/>
          </a:xfrm>
        </p:grpSpPr>
        <p:sp>
          <p:nvSpPr>
            <p:cNvPr id="29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0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32" name="CasellaDiTesto 31"/>
          <p:cNvSpPr txBox="1"/>
          <p:nvPr/>
        </p:nvSpPr>
        <p:spPr>
          <a:xfrm>
            <a:off x="6743024" y="5496113"/>
            <a:ext cx="493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un coefficiente di attenuazione lineare di circa un decimo rispetto lo iodio è un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MEZZO DI CONTRASTO NEGATIVO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 animBg="1"/>
      <p:bldP spid="22" grpId="0"/>
      <p:bldP spid="27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4" y="484909"/>
            <a:ext cx="10363826" cy="5846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Elevata solubilità                          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espulsione polmonare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nessun limite di dose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spiazzamento del sangue</a:t>
            </a:r>
          </a:p>
          <a:p>
            <a:pPr marL="0" indent="0">
              <a:lnSpc>
                <a:spcPct val="100000"/>
              </a:lnSpc>
              <a:buNone/>
            </a:pP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non presenta limiti d’età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costo irrisorio                           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1087701" y="912784"/>
            <a:ext cx="581890" cy="417596"/>
            <a:chOff x="3696388" y="3354383"/>
            <a:chExt cx="465847" cy="338128"/>
          </a:xfrm>
        </p:grpSpPr>
        <p:sp>
          <p:nvSpPr>
            <p:cNvPr id="5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" name="Right Arrow 16"/>
          <p:cNvSpPr/>
          <p:nvPr/>
        </p:nvSpPr>
        <p:spPr>
          <a:xfrm>
            <a:off x="5356472" y="1592785"/>
            <a:ext cx="772091" cy="460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94000"/>
                  <a:satMod val="100000"/>
                  <a:lumMod val="108000"/>
                </a:schemeClr>
              </a:gs>
              <a:gs pos="47000">
                <a:srgbClr val="FF0000"/>
              </a:gs>
              <a:gs pos="100000">
                <a:schemeClr val="accent1">
                  <a:shade val="72000"/>
                  <a:satMod val="120000"/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354945" y="734617"/>
            <a:ext cx="3437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volte più solubile dell’O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 dissolve rapidamente nel sangue.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16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32"/>
          <p:cNvGrpSpPr/>
          <p:nvPr/>
        </p:nvGrpSpPr>
        <p:grpSpPr>
          <a:xfrm>
            <a:off x="1087701" y="1635564"/>
            <a:ext cx="581890" cy="417596"/>
            <a:chOff x="3696388" y="3354383"/>
            <a:chExt cx="465847" cy="338128"/>
          </a:xfrm>
        </p:grpSpPr>
        <p:sp>
          <p:nvSpPr>
            <p:cNvPr id="11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4" name="Right Arrow 16"/>
          <p:cNvSpPr/>
          <p:nvPr/>
        </p:nvSpPr>
        <p:spPr>
          <a:xfrm>
            <a:off x="5356472" y="828240"/>
            <a:ext cx="772091" cy="460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94000"/>
                  <a:satMod val="100000"/>
                  <a:lumMod val="108000"/>
                </a:schemeClr>
              </a:gs>
              <a:gs pos="47000">
                <a:srgbClr val="FF0000"/>
              </a:gs>
              <a:gs pos="100000">
                <a:schemeClr val="accent1">
                  <a:shade val="72000"/>
                  <a:satMod val="120000"/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354945" y="1453878"/>
            <a:ext cx="3437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volta terminato il circolo ematico, la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viene espulsa dagli alveoli polmonari preservando i reni.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32"/>
          <p:cNvGrpSpPr/>
          <p:nvPr/>
        </p:nvGrpSpPr>
        <p:grpSpPr>
          <a:xfrm>
            <a:off x="1087701" y="2452914"/>
            <a:ext cx="581890" cy="417596"/>
            <a:chOff x="3696388" y="3354383"/>
            <a:chExt cx="465847" cy="338128"/>
          </a:xfrm>
        </p:grpSpPr>
        <p:sp>
          <p:nvSpPr>
            <p:cNvPr id="17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0" name="Right Arrow 16"/>
          <p:cNvSpPr/>
          <p:nvPr/>
        </p:nvSpPr>
        <p:spPr>
          <a:xfrm>
            <a:off x="5353190" y="2452914"/>
            <a:ext cx="772091" cy="460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94000"/>
                  <a:satMod val="100000"/>
                  <a:lumMod val="108000"/>
                </a:schemeClr>
              </a:gs>
              <a:gs pos="47000">
                <a:srgbClr val="FF0000"/>
              </a:gs>
              <a:gs pos="100000">
                <a:schemeClr val="accent1">
                  <a:shade val="72000"/>
                  <a:satMod val="120000"/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354945" y="2313769"/>
            <a:ext cx="35347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L’elevata solubilità nel sangue rende quasi illimitata la quantità di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utilizzabile. Si pone come limite: 100 cc ogni 2 minuti.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32"/>
          <p:cNvGrpSpPr/>
          <p:nvPr/>
        </p:nvGrpSpPr>
        <p:grpSpPr>
          <a:xfrm>
            <a:off x="1061045" y="3833520"/>
            <a:ext cx="581890" cy="417596"/>
            <a:chOff x="3696388" y="3354383"/>
            <a:chExt cx="465847" cy="338128"/>
          </a:xfrm>
        </p:grpSpPr>
        <p:sp>
          <p:nvSpPr>
            <p:cNvPr id="23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5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6" name="Right Arrow 16"/>
          <p:cNvSpPr/>
          <p:nvPr/>
        </p:nvSpPr>
        <p:spPr>
          <a:xfrm>
            <a:off x="5353190" y="3790977"/>
            <a:ext cx="772091" cy="460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94000"/>
                  <a:satMod val="100000"/>
                  <a:lumMod val="108000"/>
                </a:schemeClr>
              </a:gs>
              <a:gs pos="47000">
                <a:srgbClr val="FF0000"/>
              </a:gs>
              <a:gs pos="100000">
                <a:schemeClr val="accent1">
                  <a:shade val="72000"/>
                  <a:satMod val="120000"/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354945" y="3422070"/>
            <a:ext cx="3574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si mischia col sangue, lo sposta e si sostituisce ad esso. Ciò che viene investigato è proprio tale svuotamento. Il vaso completamente svuotato di sangue e riempito di gas appare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bianco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non nero come utilizzando lo iodio.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32"/>
          <p:cNvGrpSpPr/>
          <p:nvPr/>
        </p:nvGrpSpPr>
        <p:grpSpPr>
          <a:xfrm>
            <a:off x="1087701" y="5721904"/>
            <a:ext cx="581890" cy="417596"/>
            <a:chOff x="3696388" y="3354383"/>
            <a:chExt cx="465847" cy="338128"/>
          </a:xfrm>
        </p:grpSpPr>
        <p:sp>
          <p:nvSpPr>
            <p:cNvPr id="29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0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87701" y="4985975"/>
            <a:ext cx="581890" cy="417596"/>
            <a:chOff x="3696388" y="3354383"/>
            <a:chExt cx="465847" cy="338128"/>
          </a:xfrm>
        </p:grpSpPr>
        <p:sp>
          <p:nvSpPr>
            <p:cNvPr id="33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4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2328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5" grpId="0"/>
      <p:bldP spid="20" grpId="0" animBg="1"/>
      <p:bldP spid="21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86065" y="651164"/>
            <a:ext cx="10363826" cy="584661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</a:t>
            </a:r>
          </a:p>
          <a:p>
            <a:pPr marL="0" indent="0"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galleggiabilità                         </a:t>
            </a:r>
            <a:endParaRPr lang="it-IT" dirty="0"/>
          </a:p>
        </p:txBody>
      </p:sp>
      <p:grpSp>
        <p:nvGrpSpPr>
          <p:cNvPr id="4" name="Group 32"/>
          <p:cNvGrpSpPr/>
          <p:nvPr/>
        </p:nvGrpSpPr>
        <p:grpSpPr>
          <a:xfrm>
            <a:off x="1184683" y="1138620"/>
            <a:ext cx="581890" cy="417596"/>
            <a:chOff x="3696388" y="3354383"/>
            <a:chExt cx="465847" cy="338128"/>
          </a:xfrm>
        </p:grpSpPr>
        <p:sp>
          <p:nvSpPr>
            <p:cNvPr id="5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8" name="Right Arrow 16"/>
          <p:cNvSpPr/>
          <p:nvPr/>
        </p:nvSpPr>
        <p:spPr>
          <a:xfrm>
            <a:off x="4948076" y="1095841"/>
            <a:ext cx="772091" cy="46037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94000"/>
                  <a:satMod val="100000"/>
                  <a:lumMod val="108000"/>
                </a:schemeClr>
              </a:gs>
              <a:gs pos="47000">
                <a:srgbClr val="FF0000"/>
              </a:gs>
              <a:gs pos="100000">
                <a:schemeClr val="accent1">
                  <a:shade val="72000"/>
                  <a:satMod val="120000"/>
                  <a:lumMod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185174" y="741252"/>
            <a:ext cx="46629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la bassa densità la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galleggia andandosi a diffondere con maggiore probabilità nei vasi in superficie. Tale aspetto influenza la pratica dell’utilizzo. Il distretto d’interesse deve essere posizionato ad un’altezza maggiore rispetto il sito d’iniezione.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751" y="2007605"/>
            <a:ext cx="4762832" cy="3133736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CasellaDiTesto 10"/>
          <p:cNvSpPr txBox="1"/>
          <p:nvPr/>
        </p:nvSpPr>
        <p:spPr>
          <a:xfrm>
            <a:off x="1780181" y="5214903"/>
            <a:ext cx="8575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L’immagine dimostra come il riempimento di un albero vascolare dipenda dall’orientamento dello stesso nello spazio. Con la tendenza del gas ad andare verso l’alto notiamo che non sempre i rami terminali vengono </a:t>
            </a:r>
            <a:r>
              <a:rPr lang="it-IT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riempiti.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Riferimento bibliografico: 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Kyung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J.Cho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Irvine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F.Hawkins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Carbon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dioxide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angiography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Informa Healthcare USA,2007.</a:t>
            </a:r>
            <a:r>
              <a:rPr lang="it-IT" i="1" dirty="0"/>
              <a:t> 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1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387928"/>
            <a:ext cx="10128298" cy="1427018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cliniche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913773" y="1530961"/>
            <a:ext cx="10363826" cy="502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ipersensibilità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mezzo di contrasto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iodato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nefropatia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Insufficienza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diabete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creatinina elevata &gt; 2mg/dl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tasso di filtrazione glomerulare basso &lt; 60 ml/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it-IT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nefropatia indotta da mezzo di contrasto (cin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200000"/>
              </a:lnSpc>
              <a:buNone/>
            </a:pP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2"/>
          <p:cNvGrpSpPr/>
          <p:nvPr/>
        </p:nvGrpSpPr>
        <p:grpSpPr>
          <a:xfrm>
            <a:off x="913773" y="1969893"/>
            <a:ext cx="581890" cy="417596"/>
            <a:chOff x="3696388" y="3354383"/>
            <a:chExt cx="465847" cy="338128"/>
          </a:xfrm>
        </p:grpSpPr>
        <p:sp>
          <p:nvSpPr>
            <p:cNvPr id="5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32"/>
          <p:cNvGrpSpPr/>
          <p:nvPr/>
        </p:nvGrpSpPr>
        <p:grpSpPr>
          <a:xfrm>
            <a:off x="913773" y="4335390"/>
            <a:ext cx="581890" cy="417596"/>
            <a:chOff x="3696388" y="3354383"/>
            <a:chExt cx="465847" cy="338128"/>
          </a:xfrm>
        </p:grpSpPr>
        <p:sp>
          <p:nvSpPr>
            <p:cNvPr id="13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6" name="Group 32"/>
          <p:cNvGrpSpPr/>
          <p:nvPr/>
        </p:nvGrpSpPr>
        <p:grpSpPr>
          <a:xfrm>
            <a:off x="913773" y="2561471"/>
            <a:ext cx="581890" cy="417596"/>
            <a:chOff x="3696388" y="3354383"/>
            <a:chExt cx="465847" cy="338128"/>
          </a:xfrm>
        </p:grpSpPr>
        <p:sp>
          <p:nvSpPr>
            <p:cNvPr id="17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8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4" name="Group 32"/>
          <p:cNvGrpSpPr/>
          <p:nvPr/>
        </p:nvGrpSpPr>
        <p:grpSpPr>
          <a:xfrm>
            <a:off x="913773" y="3171269"/>
            <a:ext cx="581890" cy="417596"/>
            <a:chOff x="3696388" y="3354383"/>
            <a:chExt cx="465847" cy="338128"/>
          </a:xfrm>
        </p:grpSpPr>
        <p:sp>
          <p:nvSpPr>
            <p:cNvPr id="25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6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8" name="Group 32"/>
          <p:cNvGrpSpPr/>
          <p:nvPr/>
        </p:nvGrpSpPr>
        <p:grpSpPr>
          <a:xfrm>
            <a:off x="913773" y="3781067"/>
            <a:ext cx="581890" cy="417596"/>
            <a:chOff x="3696388" y="3354383"/>
            <a:chExt cx="465847" cy="338128"/>
          </a:xfrm>
        </p:grpSpPr>
        <p:sp>
          <p:nvSpPr>
            <p:cNvPr id="29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0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13773" y="5006591"/>
            <a:ext cx="581890" cy="417596"/>
            <a:chOff x="3696388" y="3354383"/>
            <a:chExt cx="465847" cy="338128"/>
          </a:xfrm>
        </p:grpSpPr>
        <p:sp>
          <p:nvSpPr>
            <p:cNvPr id="33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4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36" name="Group 32"/>
          <p:cNvGrpSpPr/>
          <p:nvPr/>
        </p:nvGrpSpPr>
        <p:grpSpPr>
          <a:xfrm>
            <a:off x="913773" y="5610083"/>
            <a:ext cx="581890" cy="417596"/>
            <a:chOff x="3696388" y="3354383"/>
            <a:chExt cx="465847" cy="338128"/>
          </a:xfrm>
        </p:grpSpPr>
        <p:sp>
          <p:nvSpPr>
            <p:cNvPr id="37" name="Oval 33"/>
            <p:cNvSpPr/>
            <p:nvPr/>
          </p:nvSpPr>
          <p:spPr>
            <a:xfrm>
              <a:off x="3840388" y="3354383"/>
              <a:ext cx="235857" cy="23585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38" name="Oval 34"/>
            <p:cNvSpPr/>
            <p:nvPr/>
          </p:nvSpPr>
          <p:spPr>
            <a:xfrm>
              <a:off x="4018235" y="3548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Oval 35"/>
            <p:cNvSpPr/>
            <p:nvPr/>
          </p:nvSpPr>
          <p:spPr>
            <a:xfrm>
              <a:off x="3696388" y="3404511"/>
              <a:ext cx="144000" cy="144000"/>
            </a:xfrm>
            <a:prstGeom prst="ellips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44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783" y="1938712"/>
            <a:ext cx="4003964" cy="2924100"/>
          </a:xfrm>
          <a:prstGeom prst="rect">
            <a:avLst/>
          </a:prstGeom>
          <a:noFill/>
          <a:ln>
            <a:noFill/>
          </a:ln>
          <a:effectLst>
            <a:glow rad="76200">
              <a:srgbClr val="C00000">
                <a:alpha val="26000"/>
              </a:srgbClr>
            </a:glow>
            <a:softEdge rad="0"/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3775" y="130629"/>
            <a:ext cx="10364451" cy="1712685"/>
          </a:xfrm>
        </p:spPr>
        <p:txBody>
          <a:bodyPr/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 si usa la co</a:t>
            </a:r>
            <a:r>
              <a:rPr lang="it-IT" b="1" baseline="-2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 descr="circolatorio-3d-anim-1 (dragged).tif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61" y="1437368"/>
            <a:ext cx="1815182" cy="49482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3"/>
          <p:cNvCxnSpPr/>
          <p:nvPr/>
        </p:nvCxnSpPr>
        <p:spPr>
          <a:xfrm>
            <a:off x="1562904" y="1712684"/>
            <a:ext cx="0" cy="1003091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3"/>
          <p:cNvCxnSpPr/>
          <p:nvPr/>
        </p:nvCxnSpPr>
        <p:spPr>
          <a:xfrm>
            <a:off x="2985305" y="1712685"/>
            <a:ext cx="0" cy="1003091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/>
          <p:cNvCxnSpPr/>
          <p:nvPr/>
        </p:nvCxnSpPr>
        <p:spPr>
          <a:xfrm flipV="1">
            <a:off x="1543751" y="2846405"/>
            <a:ext cx="1422401" cy="90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3378086" y="1513862"/>
            <a:ext cx="771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</a:t>
            </a:r>
            <a:r>
              <a:rPr lang="it-IT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può essere utilizzata nei distretti sotto diaframmatici. Vieni utilizzata anche nel circolo ematico venoso. Studi condotti sui ratti hanno dimostrato che l’iniezione di CO</a:t>
            </a:r>
            <a:r>
              <a:rPr lang="it-IT" sz="16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nelle carotidi ha causato danni ischemici e lesioni alla barriera </a:t>
            </a:r>
            <a:r>
              <a:rPr lang="it-IT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emato</a:t>
            </a:r>
            <a:r>
              <a:rPr lang="it-I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-encefalica.</a:t>
            </a: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9" descr="Senza titolo:Users:lumonti:Desktop:Abdominal Aort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4" y="2813285"/>
            <a:ext cx="645117" cy="620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0" descr="Macintosh HD:Users:enricoaltini:Desktop:Screen Shot 2014-01-22 at 10.44.4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12" y="3563863"/>
            <a:ext cx="735505" cy="51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8" descr="Macintosh HD:Users:enricoaltini:Desktop:Screen Shot 2014-05-05 at 22.41.1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4" y="4261770"/>
            <a:ext cx="642009" cy="623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6" descr="Macintosh HD:Users:enricoaltini:Desktop:Screen Shot 2014-05-05 at 22.37.10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44" y="5079137"/>
            <a:ext cx="571082" cy="62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7" descr="Macintosh HD:Users:enricoaltini:Desktop:Screen Shot 2014-05-05 at 22.39.3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96" y="5911888"/>
            <a:ext cx="695703" cy="47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5" descr="Schermata 2014-05-23 alle 13.31.19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202" y="2842819"/>
            <a:ext cx="667073" cy="659632"/>
          </a:xfrm>
          <a:prstGeom prst="rect">
            <a:avLst/>
          </a:prstGeom>
        </p:spPr>
      </p:pic>
      <p:pic>
        <p:nvPicPr>
          <p:cNvPr id="18" name="Picture 24" descr="Senza titolo:Users:lumonti:Desktop:Hepatic Artery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02" y="3684366"/>
            <a:ext cx="667073" cy="63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02" y="4573389"/>
            <a:ext cx="723743" cy="54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02" y="5485409"/>
            <a:ext cx="1122362" cy="42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4367462" y="2969830"/>
            <a:ext cx="1696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Aorta discendente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367462" y="3684366"/>
            <a:ext cx="151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 iliache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36"/>
          <p:cNvSpPr/>
          <p:nvPr/>
        </p:nvSpPr>
        <p:spPr>
          <a:xfrm>
            <a:off x="4274608" y="4316455"/>
            <a:ext cx="392886" cy="20652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asellaDiTesto 26"/>
          <p:cNvSpPr txBox="1"/>
          <p:nvPr/>
        </p:nvSpPr>
        <p:spPr>
          <a:xfrm>
            <a:off x="4847771" y="5079137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PTA</a:t>
            </a:r>
          </a:p>
          <a:p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BTK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8418286" y="2995537"/>
            <a:ext cx="1567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 renali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418286" y="3876217"/>
            <a:ext cx="1463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 epatiche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490858" y="4693571"/>
            <a:ext cx="1671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 viscerali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490858" y="5534737"/>
            <a:ext cx="1799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Emodialisi fistola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2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2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75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2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7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25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7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25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75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75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1" grpId="0"/>
      <p:bldP spid="22" grpId="0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9969" y="245511"/>
            <a:ext cx="4333473" cy="1393372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Vantaggi</a:t>
            </a:r>
            <a:endParaRPr lang="it-IT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08" y="2040251"/>
            <a:ext cx="5382384" cy="405658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2990349" y="1307332"/>
            <a:ext cx="6951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la sua bassa viscosità risulta sensibile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 visualizzazione di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emorragie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arteriose acute e fistole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artero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-venose scorrendo facilmente in un vaso sanguigno durante una lacerazione arteriosa e formando bolle che ne permettono la rapida individuazione 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t="2655" b="51305"/>
          <a:stretch/>
        </p:blipFill>
        <p:spPr>
          <a:xfrm>
            <a:off x="1793799" y="2100618"/>
            <a:ext cx="4270678" cy="386653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CasellaDiTesto 12"/>
          <p:cNvSpPr txBox="1"/>
          <p:nvPr/>
        </p:nvSpPr>
        <p:spPr>
          <a:xfrm>
            <a:off x="4027915" y="1217822"/>
            <a:ext cx="495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</a:t>
            </a:r>
            <a:r>
              <a:rPr lang="it-IT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avendo una viscosità nettamente inferiore allo iodio, risulta più efficace nella visualizzazione di </a:t>
            </a: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endoleaks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486603" y="1769918"/>
            <a:ext cx="40204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Neurotossicità</a:t>
            </a: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Insufficienza polmonare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l’eventuale persistenza di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un vaso potrebbe generare un fenomeno di ostruzione.</a:t>
            </a: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Difetto del setto atriale (ASD)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Difetto del setto ventricolare (VSD)</a:t>
            </a:r>
          </a:p>
          <a:p>
            <a:pPr marL="285750" indent="-285750">
              <a:lnSpc>
                <a:spcPct val="200000"/>
              </a:lnSpc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Clr>
                <a:schemeClr val="tx2">
                  <a:lumMod val="50000"/>
                </a:schemeClr>
              </a:buClr>
            </a:pP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it-IT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57" descr="Screen Shot 2015-01-05 at 16.17.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84" y="2883994"/>
            <a:ext cx="1281523" cy="156882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CasellaDiTesto 18"/>
          <p:cNvSpPr txBox="1"/>
          <p:nvPr/>
        </p:nvSpPr>
        <p:spPr>
          <a:xfrm>
            <a:off x="3632415" y="4364297"/>
            <a:ext cx="460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 EFFETTI COLLATERALI</a:t>
            </a:r>
            <a:endParaRPr lang="it-IT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486603" y="4819029"/>
            <a:ext cx="169197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Dolore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Nausea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485320" y="4819029"/>
            <a:ext cx="1864026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Vertigini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Parestesia transitoria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43013" y="601080"/>
            <a:ext cx="308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LIMITI</a:t>
            </a:r>
            <a:endParaRPr lang="it-IT" sz="3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01688" y="6135414"/>
            <a:ext cx="813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Riferimento bibliografico: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Shaw D.R., Kessel D.O. The current status of the use of carbon dioxide in diagnostic and interventional angiographic procedures.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Interventional Radiology. 2006; 29:323–331</a:t>
            </a:r>
            <a:r>
              <a:rPr lang="en-US" dirty="0"/>
              <a:t>. 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28" y="280831"/>
            <a:ext cx="1289012" cy="1117144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8" name="CasellaDiTesto 7"/>
          <p:cNvSpPr txBox="1"/>
          <p:nvPr/>
        </p:nvSpPr>
        <p:spPr>
          <a:xfrm>
            <a:off x="2937317" y="6053067"/>
            <a:ext cx="713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Riferimento bibliografico: 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Chao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Carbon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dioxide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subtraction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Angiography-assisted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endovacular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aortic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aneurysm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azotemic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Vasc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2007; 45:451-60.</a:t>
            </a:r>
            <a:r>
              <a:rPr lang="it-IT" dirty="0"/>
              <a:t> </a:t>
            </a:r>
            <a:endParaRPr lang="it-IT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/>
          <a:srcRect l="399" t="54074" r="-399" b="-218"/>
          <a:stretch/>
        </p:blipFill>
        <p:spPr>
          <a:xfrm>
            <a:off x="6851559" y="2135506"/>
            <a:ext cx="4282240" cy="38662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50" y="57110"/>
            <a:ext cx="1292048" cy="12920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2063931" y="5394960"/>
            <a:ext cx="70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Iodio</a:t>
            </a: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74834" y="5385223"/>
            <a:ext cx="71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it-IT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0" grpId="1"/>
      <p:bldP spid="13" grpId="0"/>
      <p:bldP spid="13" grpId="1"/>
      <p:bldP spid="17" grpId="0"/>
      <p:bldP spid="19" grpId="0"/>
      <p:bldP spid="20" grpId="0"/>
      <p:bldP spid="21" grpId="0"/>
      <p:bldP spid="3" grpId="0"/>
      <p:bldP spid="4" grpId="0"/>
      <p:bldP spid="4" grpId="1"/>
      <p:bldP spid="8" grpId="0"/>
      <p:bldP spid="8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196948"/>
            <a:ext cx="8984566" cy="90033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 d’iniezione CO</a:t>
            </a:r>
            <a:r>
              <a:rPr lang="it-IT" b="1" baseline="-25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b="1" baseline="-25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3981157" y="872197"/>
            <a:ext cx="1969482" cy="71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6518030" y="827896"/>
            <a:ext cx="1936652" cy="717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666207" y="1567199"/>
            <a:ext cx="384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d’iniezione automatico 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endParaRPr lang="it-IT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738424" y="1589649"/>
            <a:ext cx="3432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Kit </a:t>
            </a:r>
            <a:r>
              <a:rPr lang="it-IT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d’iniezione </a:t>
            </a:r>
            <a:r>
              <a:rPr lang="it-IT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manuale</a:t>
            </a:r>
            <a:endParaRPr lang="it-IT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86261" y="1928203"/>
            <a:ext cx="5500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Angiodroid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è un iniettore automatico e digitale in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di veicolare la CO</a:t>
            </a:r>
            <a:r>
              <a:rPr lang="it-IT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una bombola verso il catetere angiografico. L’operatore imposta i parametri di iniezione: il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della 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di CO</a:t>
            </a:r>
            <a:r>
              <a:rPr lang="it-IT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iniettare, misurati in ml, e la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PRESSIONE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d’iniezione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misurata in </a:t>
            </a:r>
            <a:r>
              <a:rPr lang="it-IT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mmHg</a:t>
            </a:r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Connettore 2 39"/>
          <p:cNvCxnSpPr/>
          <p:nvPr/>
        </p:nvCxnSpPr>
        <p:spPr>
          <a:xfrm flipH="1">
            <a:off x="3635825" y="2827871"/>
            <a:ext cx="690" cy="318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886261" y="3167275"/>
            <a:ext cx="5403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controllo dell’iniezione garantisce la sicurezza della procedura per il paziente annullando i rischi di rottura dei vasi e 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CONTAMINAZIONE CON ARIA ESTERNA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23" y="4410389"/>
            <a:ext cx="1258153" cy="151574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93" name="CasellaDiTesto 92"/>
          <p:cNvSpPr txBox="1"/>
          <p:nvPr/>
        </p:nvSpPr>
        <p:spPr>
          <a:xfrm>
            <a:off x="6925456" y="1928203"/>
            <a:ext cx="4377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Costituito da una sacca di contenimento della CO</a:t>
            </a:r>
            <a:r>
              <a:rPr lang="it-IT" sz="1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collegata ad una siringa tramite un sistema di valvole che rendono il sistema chiuso.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Connettore 2 94"/>
          <p:cNvCxnSpPr>
            <a:stCxn id="93" idx="2"/>
          </p:cNvCxnSpPr>
          <p:nvPr/>
        </p:nvCxnSpPr>
        <p:spPr>
          <a:xfrm>
            <a:off x="9114020" y="2666867"/>
            <a:ext cx="0" cy="361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/>
          <p:cNvSpPr txBox="1"/>
          <p:nvPr/>
        </p:nvSpPr>
        <p:spPr>
          <a:xfrm>
            <a:off x="6947770" y="3076272"/>
            <a:ext cx="43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garantisce adeguata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sicurezza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il paziente.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garantiscono adeguato </a:t>
            </a:r>
            <a:r>
              <a:rPr lang="it-IT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controllo</a:t>
            </a:r>
            <a:r>
              <a:rPr lang="it-IT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sull’iniezione.</a:t>
            </a:r>
            <a:endParaRPr lang="it-IT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93789" y="4716474"/>
            <a:ext cx="1492496" cy="964866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-178" t="11720" r="36148" b="41304"/>
          <a:stretch/>
        </p:blipFill>
        <p:spPr>
          <a:xfrm>
            <a:off x="2970206" y="4332062"/>
            <a:ext cx="6575068" cy="19838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4281268" y="4008897"/>
            <a:ext cx="447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Comparazione pressione d’iniezione</a:t>
            </a:r>
          </a:p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70206" y="6251997"/>
            <a:ext cx="6575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Riferimenti bibliografici: Ivan 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Corazza, Pier Luca Rossi, Giacomo Feliciani, et al.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aspect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CO₂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angiography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it-IT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 2013; 29:33-38. </a:t>
            </a:r>
          </a:p>
        </p:txBody>
      </p:sp>
    </p:spTree>
    <p:extLst>
      <p:ext uri="{BB962C8B-B14F-4D97-AF65-F5344CB8AC3E}">
        <p14:creationId xmlns:p14="http://schemas.microsoft.com/office/powerpoint/2010/main" val="35777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9" grpId="0"/>
      <p:bldP spid="41" grpId="0"/>
      <p:bldP spid="93" grpId="0"/>
      <p:bldP spid="96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1642</Words>
  <Application>Microsoft Office PowerPoint</Application>
  <PresentationFormat>Widescreen</PresentationFormat>
  <Paragraphs>230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Tw Cen MT</vt:lpstr>
      <vt:lpstr>Goccia</vt:lpstr>
      <vt:lpstr>Impiego clinico della co2 In angiografia</vt:lpstr>
      <vt:lpstr>Cenni storici</vt:lpstr>
      <vt:lpstr>Proprietà della co2</vt:lpstr>
      <vt:lpstr>Presentazione standard di PowerPoint</vt:lpstr>
      <vt:lpstr>Presentazione standard di PowerPoint</vt:lpstr>
      <vt:lpstr>Indicazioni cliniche</vt:lpstr>
      <vt:lpstr>Dove si usa la co2?</vt:lpstr>
      <vt:lpstr>          Vantaggi</vt:lpstr>
      <vt:lpstr>Sistemi d’iniezione CO2</vt:lpstr>
      <vt:lpstr>Procedura angiografica: angiografo</vt:lpstr>
      <vt:lpstr>Procedura angiografica: set-up paziente</vt:lpstr>
      <vt:lpstr>Dalla teoria alla pratica:  analisi di un caso reale</vt:lpstr>
      <vt:lpstr>anamnesi paziente</vt:lpstr>
      <vt:lpstr>Procedura</vt:lpstr>
      <vt:lpstr>Risultati iconografici</vt:lpstr>
      <vt:lpstr>Presentazione standard di PowerPoint</vt:lpstr>
      <vt:lpstr>Presentazione standard di PowerPoint</vt:lpstr>
      <vt:lpstr>risultati </vt:lpstr>
      <vt:lpstr>conclusioni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Impiego clinico della co2 In angiografia</dc:title>
  <dc:creator>Antonio vizzini</dc:creator>
  <cp:lastModifiedBy>Antonio vizzini</cp:lastModifiedBy>
  <cp:revision>203</cp:revision>
  <dcterms:created xsi:type="dcterms:W3CDTF">2015-11-11T09:23:13Z</dcterms:created>
  <dcterms:modified xsi:type="dcterms:W3CDTF">2015-11-19T11:04:09Z</dcterms:modified>
</cp:coreProperties>
</file>