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319" r:id="rId3"/>
    <p:sldId id="320" r:id="rId4"/>
    <p:sldId id="313" r:id="rId5"/>
    <p:sldId id="330" r:id="rId6"/>
    <p:sldId id="259" r:id="rId7"/>
    <p:sldId id="260" r:id="rId8"/>
    <p:sldId id="315" r:id="rId9"/>
    <p:sldId id="316" r:id="rId10"/>
    <p:sldId id="261" r:id="rId11"/>
    <p:sldId id="262" r:id="rId12"/>
    <p:sldId id="331" r:id="rId13"/>
    <p:sldId id="322" r:id="rId14"/>
    <p:sldId id="323" r:id="rId15"/>
    <p:sldId id="324" r:id="rId16"/>
    <p:sldId id="325" r:id="rId17"/>
    <p:sldId id="326" r:id="rId18"/>
    <p:sldId id="327" r:id="rId19"/>
    <p:sldId id="265" r:id="rId20"/>
    <p:sldId id="266" r:id="rId21"/>
    <p:sldId id="277" r:id="rId22"/>
    <p:sldId id="278" r:id="rId23"/>
    <p:sldId id="279" r:id="rId24"/>
    <p:sldId id="328" r:id="rId25"/>
    <p:sldId id="280" r:id="rId26"/>
    <p:sldId id="282" r:id="rId27"/>
    <p:sldId id="283" r:id="rId28"/>
    <p:sldId id="284" r:id="rId29"/>
    <p:sldId id="285" r:id="rId30"/>
    <p:sldId id="287" r:id="rId31"/>
    <p:sldId id="288" r:id="rId32"/>
    <p:sldId id="296" r:id="rId33"/>
    <p:sldId id="321" r:id="rId3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4" autoAdjust="0"/>
    <p:restoredTop sz="94660"/>
  </p:normalViewPr>
  <p:slideViewPr>
    <p:cSldViewPr>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9FE8A4-B6DE-413B-A120-32666BB3EB8C}" type="datetimeFigureOut">
              <a:rPr lang="it-IT" smtClean="0"/>
              <a:t>25/11/2016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013E0-CB26-44E8-8C69-BFDA9DB063F1}" type="slidenum">
              <a:rPr lang="it-IT" smtClean="0"/>
              <a:t>‹N›</a:t>
            </a:fld>
            <a:endParaRPr lang="it-IT"/>
          </a:p>
        </p:txBody>
      </p:sp>
    </p:spTree>
    <p:extLst>
      <p:ext uri="{BB962C8B-B14F-4D97-AF65-F5344CB8AC3E}">
        <p14:creationId xmlns:p14="http://schemas.microsoft.com/office/powerpoint/2010/main" val="2144304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7A20DBF-21DB-40E3-8848-D443FDADE7AE}" type="slidenum">
              <a:rPr lang="en-US" smtClean="0"/>
              <a:pPr/>
              <a:t>4</a:t>
            </a:fld>
            <a:endParaRPr lang="en-US"/>
          </a:p>
        </p:txBody>
      </p:sp>
    </p:spTree>
    <p:extLst>
      <p:ext uri="{BB962C8B-B14F-4D97-AF65-F5344CB8AC3E}">
        <p14:creationId xmlns:p14="http://schemas.microsoft.com/office/powerpoint/2010/main" val="3690505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7A20DBF-21DB-40E3-8848-D443FDADE7AE}" type="slidenum">
              <a:rPr lang="en-US" smtClean="0"/>
              <a:pPr/>
              <a:t>10</a:t>
            </a:fld>
            <a:endParaRPr lang="en-US"/>
          </a:p>
        </p:txBody>
      </p:sp>
    </p:spTree>
    <p:extLst>
      <p:ext uri="{BB962C8B-B14F-4D97-AF65-F5344CB8AC3E}">
        <p14:creationId xmlns:p14="http://schemas.microsoft.com/office/powerpoint/2010/main" val="1954125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7A20DBF-21DB-40E3-8848-D443FDADE7AE}" type="slidenum">
              <a:rPr lang="en-US" smtClean="0"/>
              <a:t>24</a:t>
            </a:fld>
            <a:endParaRPr lang="en-US"/>
          </a:p>
        </p:txBody>
      </p:sp>
    </p:spTree>
    <p:extLst>
      <p:ext uri="{BB962C8B-B14F-4D97-AF65-F5344CB8AC3E}">
        <p14:creationId xmlns:p14="http://schemas.microsoft.com/office/powerpoint/2010/main" val="2444627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10"/>
          </p:nvPr>
        </p:nvSpPr>
        <p:spPr/>
        <p:txBody>
          <a:bodyPr/>
          <a:lstStyle/>
          <a:p>
            <a:fld id="{F7A20DBF-21DB-40E3-8848-D443FDADE7AE}" type="slidenum">
              <a:rPr lang="en-US" smtClean="0"/>
              <a:pPr/>
              <a:t>29</a:t>
            </a:fld>
            <a:endParaRPr lang="en-US"/>
          </a:p>
        </p:txBody>
      </p:sp>
    </p:spTree>
    <p:extLst>
      <p:ext uri="{BB962C8B-B14F-4D97-AF65-F5344CB8AC3E}">
        <p14:creationId xmlns:p14="http://schemas.microsoft.com/office/powerpoint/2010/main" val="125808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019C96C-E9C8-45C9-957E-E36EC955139B}" type="datetimeFigureOut">
              <a:rPr lang="it-IT" smtClean="0"/>
              <a:pPr/>
              <a:t>25/11/2016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A0E7890-BD97-40BA-986B-6747F32E6373}"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20000"/>
                <a:lumOff val="80000"/>
              </a:schemeClr>
            </a:gs>
            <a:gs pos="60000">
              <a:schemeClr val="tx2"/>
            </a:gs>
          </a:gsLst>
          <a:lin ang="16200000" scaled="1"/>
          <a:tileRect/>
        </a:gra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9C96C-E9C8-45C9-957E-E36EC955139B}" type="datetimeFigureOut">
              <a:rPr lang="it-IT" smtClean="0"/>
              <a:pPr/>
              <a:t>25/11/2016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0E7890-BD97-40BA-986B-6747F32E6373}"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6.wdp"/><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4EH0fUyp0LM" TargetMode="External"/><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8.jpeg"/><Relationship Id="rId5" Type="http://schemas.microsoft.com/office/2007/relationships/hdphoto" Target="../media/hdphoto9.wdp"/><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noFill/>
          <a:effectLst>
            <a:outerShdw blurRad="50800" dist="38100" dir="5400000" algn="t" rotWithShape="0">
              <a:prstClr val="black">
                <a:alpha val="63000"/>
              </a:prstClr>
            </a:outerShdw>
          </a:effectLst>
          <a:scene3d>
            <a:camera prst="orthographicFront"/>
            <a:lightRig rig="threePt" dir="t"/>
          </a:scene3d>
          <a:sp3d>
            <a:bevelB/>
          </a:sp3d>
        </p:spPr>
        <p:txBody>
          <a:bodyPr>
            <a:normAutofit fontScale="90000"/>
          </a:bodyPr>
          <a:lstStyle/>
          <a:p>
            <a:r>
              <a:rPr lang="it-IT" b="1" dirty="0" smtClean="0">
                <a:solidFill>
                  <a:schemeClr val="bg1"/>
                </a:solidFill>
              </a:rPr>
              <a:t>Ruolo del TSRM nella pianificazione di un trattamento di </a:t>
            </a:r>
            <a:r>
              <a:rPr lang="it-IT" b="1" dirty="0" err="1" smtClean="0">
                <a:solidFill>
                  <a:schemeClr val="bg1"/>
                </a:solidFill>
              </a:rPr>
              <a:t>Protonterapia</a:t>
            </a:r>
            <a:endParaRPr lang="it-IT" dirty="0">
              <a:solidFill>
                <a:schemeClr val="bg1"/>
              </a:solidFill>
            </a:endParaRPr>
          </a:p>
        </p:txBody>
      </p:sp>
      <p:sp>
        <p:nvSpPr>
          <p:cNvPr id="4" name="CasellaDiTesto 3"/>
          <p:cNvSpPr txBox="1"/>
          <p:nvPr/>
        </p:nvSpPr>
        <p:spPr>
          <a:xfrm>
            <a:off x="539552" y="5805264"/>
            <a:ext cx="3672408" cy="646331"/>
          </a:xfrm>
          <a:prstGeom prst="rect">
            <a:avLst/>
          </a:prstGeom>
          <a:noFill/>
        </p:spPr>
        <p:txBody>
          <a:bodyPr wrap="square" rtlCol="0">
            <a:spAutoFit/>
          </a:bodyPr>
          <a:lstStyle/>
          <a:p>
            <a:r>
              <a:rPr lang="it-IT" dirty="0" smtClean="0">
                <a:solidFill>
                  <a:schemeClr val="accent5">
                    <a:lumMod val="50000"/>
                  </a:schemeClr>
                </a:solidFill>
              </a:rPr>
              <a:t>Nicola </a:t>
            </a:r>
            <a:r>
              <a:rPr lang="it-IT" dirty="0" err="1" smtClean="0">
                <a:solidFill>
                  <a:schemeClr val="accent5">
                    <a:lumMod val="50000"/>
                  </a:schemeClr>
                </a:solidFill>
              </a:rPr>
              <a:t>Bizzocchi</a:t>
            </a:r>
            <a:r>
              <a:rPr lang="it-IT" dirty="0" smtClean="0">
                <a:solidFill>
                  <a:schemeClr val="accent5">
                    <a:lumMod val="50000"/>
                  </a:schemeClr>
                </a:solidFill>
              </a:rPr>
              <a:t> TSRM </a:t>
            </a:r>
            <a:r>
              <a:rPr lang="it-IT" dirty="0" err="1" smtClean="0">
                <a:solidFill>
                  <a:schemeClr val="accent5">
                    <a:lumMod val="50000"/>
                  </a:schemeClr>
                </a:solidFill>
              </a:rPr>
              <a:t>Dosimetrista</a:t>
            </a:r>
            <a:r>
              <a:rPr lang="it-IT" dirty="0" smtClean="0">
                <a:solidFill>
                  <a:schemeClr val="accent5">
                    <a:lumMod val="50000"/>
                  </a:schemeClr>
                </a:solidFill>
              </a:rPr>
              <a:t>, Trento Proton </a:t>
            </a:r>
            <a:r>
              <a:rPr lang="it-IT" dirty="0" err="1" smtClean="0">
                <a:solidFill>
                  <a:schemeClr val="accent5">
                    <a:lumMod val="50000"/>
                  </a:schemeClr>
                </a:solidFill>
              </a:rPr>
              <a:t>Therapy</a:t>
            </a:r>
            <a:r>
              <a:rPr lang="it-IT" dirty="0" smtClean="0">
                <a:solidFill>
                  <a:schemeClr val="accent5">
                    <a:lumMod val="50000"/>
                  </a:schemeClr>
                </a:solidFill>
              </a:rPr>
              <a:t> Center, TN</a:t>
            </a:r>
            <a:endParaRPr lang="it-IT" dirty="0">
              <a:solidFill>
                <a:schemeClr val="accent5">
                  <a:lumMod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265" y="116632"/>
            <a:ext cx="8856984" cy="1143000"/>
          </a:xfrm>
        </p:spPr>
        <p:txBody>
          <a:bodyPr>
            <a:normAutofit/>
          </a:bodyPr>
          <a:lstStyle/>
          <a:p>
            <a:r>
              <a:rPr lang="en-US" sz="3600" dirty="0" smtClean="0">
                <a:solidFill>
                  <a:srgbClr val="FFC000"/>
                </a:solidFill>
              </a:rPr>
              <a:t>From conformal-3D to 3D-dose modulation</a:t>
            </a:r>
            <a:endParaRPr lang="en-US" sz="3600" dirty="0">
              <a:solidFill>
                <a:srgbClr val="FFC000"/>
              </a:solidFill>
            </a:endParaRPr>
          </a:p>
        </p:txBody>
      </p:sp>
      <p:pic>
        <p:nvPicPr>
          <p:cNvPr id="1026" name="Picture 2" descr="F:\Immagine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32" t="1049" r="25088" b="2756"/>
          <a:stretch/>
        </p:blipFill>
        <p:spPr bwMode="auto">
          <a:xfrm>
            <a:off x="2915816" y="1184769"/>
            <a:ext cx="2968321" cy="52810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Immagine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44" r="31053" b="1566"/>
          <a:stretch/>
        </p:blipFill>
        <p:spPr bwMode="auto">
          <a:xfrm>
            <a:off x="3054076" y="1071983"/>
            <a:ext cx="2797015" cy="5309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mmagine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5565" y="1071983"/>
            <a:ext cx="3754768" cy="527347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Immagine4.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7544" y="1089917"/>
            <a:ext cx="3754768" cy="527347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F:\Immagine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1403"/>
          <a:stretch/>
        </p:blipFill>
        <p:spPr bwMode="auto">
          <a:xfrm>
            <a:off x="5580112" y="1006789"/>
            <a:ext cx="2806011" cy="5497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mmagine3.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6693" b="36680"/>
          <a:stretch/>
        </p:blipFill>
        <p:spPr bwMode="auto">
          <a:xfrm>
            <a:off x="2627784" y="1628800"/>
            <a:ext cx="4000100"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4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nodeType="clickEffect">
                                  <p:stCondLst>
                                    <p:cond delay="0"/>
                                  </p:stCondLst>
                                  <p:childTnLst>
                                    <p:anim calcmode="lin" valueType="num">
                                      <p:cBhvr additive="base">
                                        <p:cTn id="12" dur="500"/>
                                        <p:tgtEl>
                                          <p:spTgt spid="1026"/>
                                        </p:tgtEl>
                                        <p:attrNameLst>
                                          <p:attrName>ppt_x</p:attrName>
                                        </p:attrNameLst>
                                      </p:cBhvr>
                                      <p:tavLst>
                                        <p:tav tm="0">
                                          <p:val>
                                            <p:strVal val="ppt_x"/>
                                          </p:val>
                                        </p:tav>
                                        <p:tav tm="100000">
                                          <p:val>
                                            <p:strVal val="0-ppt_w/2"/>
                                          </p:val>
                                        </p:tav>
                                      </p:tavLst>
                                    </p:anim>
                                    <p:anim calcmode="lin" valueType="num">
                                      <p:cBhvr additive="base">
                                        <p:cTn id="13" dur="500"/>
                                        <p:tgtEl>
                                          <p:spTgt spid="1026"/>
                                        </p:tgtEl>
                                        <p:attrNameLst>
                                          <p:attrName>ppt_y</p:attrName>
                                        </p:attrNameLst>
                                      </p:cBhvr>
                                      <p:tavLst>
                                        <p:tav tm="0">
                                          <p:val>
                                            <p:strVal val="ppt_y"/>
                                          </p:val>
                                        </p:tav>
                                        <p:tav tm="100000">
                                          <p:val>
                                            <p:strVal val="ppt_y"/>
                                          </p:val>
                                        </p:tav>
                                      </p:tavLst>
                                    </p:anim>
                                    <p:set>
                                      <p:cBhvr>
                                        <p:cTn id="14" dur="1" fill="hold">
                                          <p:stCondLst>
                                            <p:cond delay="499"/>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1+#ppt_w/2"/>
                                          </p:val>
                                        </p:tav>
                                        <p:tav tm="100000">
                                          <p:val>
                                            <p:strVal val="#ppt_x"/>
                                          </p:val>
                                        </p:tav>
                                      </p:tavLst>
                                    </p:anim>
                                    <p:anim calcmode="lin" valueType="num">
                                      <p:cBhvr additive="base">
                                        <p:cTn id="20"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1027"/>
                                        </p:tgtEl>
                                        <p:attrNameLst>
                                          <p:attrName>ppt_x</p:attrName>
                                        </p:attrNameLst>
                                      </p:cBhvr>
                                      <p:tavLst>
                                        <p:tav tm="0">
                                          <p:val>
                                            <p:strVal val="ppt_x"/>
                                          </p:val>
                                        </p:tav>
                                        <p:tav tm="100000">
                                          <p:val>
                                            <p:strVal val="0-ppt_w/2"/>
                                          </p:val>
                                        </p:tav>
                                      </p:tavLst>
                                    </p:anim>
                                    <p:anim calcmode="lin" valueType="num">
                                      <p:cBhvr additive="base">
                                        <p:cTn id="25" dur="500"/>
                                        <p:tgtEl>
                                          <p:spTgt spid="1027"/>
                                        </p:tgtEl>
                                        <p:attrNameLst>
                                          <p:attrName>ppt_y</p:attrName>
                                        </p:attrNameLst>
                                      </p:cBhvr>
                                      <p:tavLst>
                                        <p:tav tm="0">
                                          <p:val>
                                            <p:strVal val="ppt_y"/>
                                          </p:val>
                                        </p:tav>
                                        <p:tav tm="100000">
                                          <p:val>
                                            <p:strVal val="ppt_y"/>
                                          </p:val>
                                        </p:tav>
                                      </p:tavLst>
                                    </p:anim>
                                    <p:set>
                                      <p:cBhvr>
                                        <p:cTn id="26" dur="1" fill="hold">
                                          <p:stCondLst>
                                            <p:cond delay="499"/>
                                          </p:stCondLst>
                                        </p:cTn>
                                        <p:tgtEl>
                                          <p:spTgt spid="10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additive="base">
                                        <p:cTn id="31" dur="500" fill="hold"/>
                                        <p:tgtEl>
                                          <p:spTgt spid="1028"/>
                                        </p:tgtEl>
                                        <p:attrNameLst>
                                          <p:attrName>ppt_x</p:attrName>
                                        </p:attrNameLst>
                                      </p:cBhvr>
                                      <p:tavLst>
                                        <p:tav tm="0">
                                          <p:val>
                                            <p:strVal val="1+#ppt_w/2"/>
                                          </p:val>
                                        </p:tav>
                                        <p:tav tm="100000">
                                          <p:val>
                                            <p:strVal val="#ppt_x"/>
                                          </p:val>
                                        </p:tav>
                                      </p:tavLst>
                                    </p:anim>
                                    <p:anim calcmode="lin" valueType="num">
                                      <p:cBhvr additive="base">
                                        <p:cTn id="32"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1028"/>
                                        </p:tgtEl>
                                        <p:attrNameLst>
                                          <p:attrName>ppt_x</p:attrName>
                                        </p:attrNameLst>
                                      </p:cBhvr>
                                      <p:tavLst>
                                        <p:tav tm="0">
                                          <p:val>
                                            <p:strVal val="ppt_x"/>
                                          </p:val>
                                        </p:tav>
                                        <p:tav tm="100000">
                                          <p:val>
                                            <p:strVal val="0-ppt_w/2"/>
                                          </p:val>
                                        </p:tav>
                                      </p:tavLst>
                                    </p:anim>
                                    <p:anim calcmode="lin" valueType="num">
                                      <p:cBhvr additive="base">
                                        <p:cTn id="37" dur="500"/>
                                        <p:tgtEl>
                                          <p:spTgt spid="1028"/>
                                        </p:tgtEl>
                                        <p:attrNameLst>
                                          <p:attrName>ppt_y</p:attrName>
                                        </p:attrNameLst>
                                      </p:cBhvr>
                                      <p:tavLst>
                                        <p:tav tm="0">
                                          <p:val>
                                            <p:strVal val="ppt_y"/>
                                          </p:val>
                                        </p:tav>
                                        <p:tav tm="100000">
                                          <p:val>
                                            <p:strVal val="ppt_y"/>
                                          </p:val>
                                        </p:tav>
                                      </p:tavLst>
                                    </p:anim>
                                    <p:set>
                                      <p:cBhvr>
                                        <p:cTn id="38" dur="1" fill="hold">
                                          <p:stCondLst>
                                            <p:cond delay="499"/>
                                          </p:stCondLst>
                                        </p:cTn>
                                        <p:tgtEl>
                                          <p:spTgt spid="10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additive="base">
                                        <p:cTn id="43" dur="500" fill="hold"/>
                                        <p:tgtEl>
                                          <p:spTgt spid="37"/>
                                        </p:tgtEl>
                                        <p:attrNameLst>
                                          <p:attrName>ppt_x</p:attrName>
                                        </p:attrNameLst>
                                      </p:cBhvr>
                                      <p:tavLst>
                                        <p:tav tm="0">
                                          <p:val>
                                            <p:strVal val="0-#ppt_w/2"/>
                                          </p:val>
                                        </p:tav>
                                        <p:tav tm="100000">
                                          <p:val>
                                            <p:strVal val="#ppt_x"/>
                                          </p:val>
                                        </p:tav>
                                      </p:tavLst>
                                    </p:anim>
                                    <p:anim calcmode="lin" valueType="num">
                                      <p:cBhvr additive="base">
                                        <p:cTn id="4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029"/>
                                        </p:tgtEl>
                                        <p:attrNameLst>
                                          <p:attrName>style.visibility</p:attrName>
                                        </p:attrNameLst>
                                      </p:cBhvr>
                                      <p:to>
                                        <p:strVal val="visible"/>
                                      </p:to>
                                    </p:set>
                                    <p:anim calcmode="lin" valueType="num">
                                      <p:cBhvr additive="base">
                                        <p:cTn id="49" dur="500" fill="hold"/>
                                        <p:tgtEl>
                                          <p:spTgt spid="1029"/>
                                        </p:tgtEl>
                                        <p:attrNameLst>
                                          <p:attrName>ppt_x</p:attrName>
                                        </p:attrNameLst>
                                      </p:cBhvr>
                                      <p:tavLst>
                                        <p:tav tm="0">
                                          <p:val>
                                            <p:strVal val="0-#ppt_w/2"/>
                                          </p:val>
                                        </p:tav>
                                        <p:tav tm="100000">
                                          <p:val>
                                            <p:strVal val="#ppt_x"/>
                                          </p:val>
                                        </p:tav>
                                      </p:tavLst>
                                    </p:anim>
                                    <p:anim calcmode="lin" valueType="num">
                                      <p:cBhvr additive="base">
                                        <p:cTn id="50"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8" fill="hold" nodeType="clickEffect">
                                  <p:stCondLst>
                                    <p:cond delay="0"/>
                                  </p:stCondLst>
                                  <p:childTnLst>
                                    <p:anim calcmode="lin" valueType="num">
                                      <p:cBhvr additive="base">
                                        <p:cTn id="54" dur="500"/>
                                        <p:tgtEl>
                                          <p:spTgt spid="37"/>
                                        </p:tgtEl>
                                        <p:attrNameLst>
                                          <p:attrName>ppt_x</p:attrName>
                                        </p:attrNameLst>
                                      </p:cBhvr>
                                      <p:tavLst>
                                        <p:tav tm="0">
                                          <p:val>
                                            <p:strVal val="ppt_x"/>
                                          </p:val>
                                        </p:tav>
                                        <p:tav tm="100000">
                                          <p:val>
                                            <p:strVal val="0-ppt_w/2"/>
                                          </p:val>
                                        </p:tav>
                                      </p:tavLst>
                                    </p:anim>
                                    <p:anim calcmode="lin" valueType="num">
                                      <p:cBhvr additive="base">
                                        <p:cTn id="55" dur="500"/>
                                        <p:tgtEl>
                                          <p:spTgt spid="37"/>
                                        </p:tgtEl>
                                        <p:attrNameLst>
                                          <p:attrName>ppt_y</p:attrName>
                                        </p:attrNameLst>
                                      </p:cBhvr>
                                      <p:tavLst>
                                        <p:tav tm="0">
                                          <p:val>
                                            <p:strVal val="ppt_y"/>
                                          </p:val>
                                        </p:tav>
                                        <p:tav tm="100000">
                                          <p:val>
                                            <p:strVal val="ppt_y"/>
                                          </p:val>
                                        </p:tav>
                                      </p:tavLst>
                                    </p:anim>
                                    <p:set>
                                      <p:cBhvr>
                                        <p:cTn id="56" dur="1" fill="hold">
                                          <p:stCondLst>
                                            <p:cond delay="499"/>
                                          </p:stCondLst>
                                        </p:cTn>
                                        <p:tgtEl>
                                          <p:spTgt spid="37"/>
                                        </p:tgtEl>
                                        <p:attrNameLst>
                                          <p:attrName>style.visibility</p:attrName>
                                        </p:attrNameLst>
                                      </p:cBhvr>
                                      <p:to>
                                        <p:strVal val="hidden"/>
                                      </p:to>
                                    </p:set>
                                  </p:childTnLst>
                                </p:cTn>
                              </p:par>
                              <p:par>
                                <p:cTn id="57" presetID="2" presetClass="exit" presetSubtype="8" fill="hold" nodeType="withEffect">
                                  <p:stCondLst>
                                    <p:cond delay="0"/>
                                  </p:stCondLst>
                                  <p:childTnLst>
                                    <p:anim calcmode="lin" valueType="num">
                                      <p:cBhvr additive="base">
                                        <p:cTn id="58" dur="500"/>
                                        <p:tgtEl>
                                          <p:spTgt spid="1029"/>
                                        </p:tgtEl>
                                        <p:attrNameLst>
                                          <p:attrName>ppt_x</p:attrName>
                                        </p:attrNameLst>
                                      </p:cBhvr>
                                      <p:tavLst>
                                        <p:tav tm="0">
                                          <p:val>
                                            <p:strVal val="ppt_x"/>
                                          </p:val>
                                        </p:tav>
                                        <p:tav tm="100000">
                                          <p:val>
                                            <p:strVal val="0-ppt_w/2"/>
                                          </p:val>
                                        </p:tav>
                                      </p:tavLst>
                                    </p:anim>
                                    <p:anim calcmode="lin" valueType="num">
                                      <p:cBhvr additive="base">
                                        <p:cTn id="59" dur="500"/>
                                        <p:tgtEl>
                                          <p:spTgt spid="1029"/>
                                        </p:tgtEl>
                                        <p:attrNameLst>
                                          <p:attrName>ppt_y</p:attrName>
                                        </p:attrNameLst>
                                      </p:cBhvr>
                                      <p:tavLst>
                                        <p:tav tm="0">
                                          <p:val>
                                            <p:strVal val="ppt_y"/>
                                          </p:val>
                                        </p:tav>
                                        <p:tav tm="100000">
                                          <p:val>
                                            <p:strVal val="ppt_y"/>
                                          </p:val>
                                        </p:tav>
                                      </p:tavLst>
                                    </p:anim>
                                    <p:set>
                                      <p:cBhvr>
                                        <p:cTn id="60" dur="1" fill="hold">
                                          <p:stCondLst>
                                            <p:cond delay="499"/>
                                          </p:stCondLst>
                                        </p:cTn>
                                        <p:tgtEl>
                                          <p:spTgt spid="1029"/>
                                        </p:tgtEl>
                                        <p:attrNameLst>
                                          <p:attrName>style.visibility</p:attrName>
                                        </p:attrNameLst>
                                      </p:cBhvr>
                                      <p:to>
                                        <p:strVal val="hidden"/>
                                      </p:to>
                                    </p:set>
                                  </p:childTnLst>
                                </p:cTn>
                              </p:par>
                              <p:par>
                                <p:cTn id="61" presetID="2" presetClass="entr" presetSubtype="2" fill="hold" nodeType="withEffect">
                                  <p:stCondLst>
                                    <p:cond delay="0"/>
                                  </p:stCondLst>
                                  <p:childTnLst>
                                    <p:set>
                                      <p:cBhvr>
                                        <p:cTn id="62" dur="1" fill="hold">
                                          <p:stCondLst>
                                            <p:cond delay="0"/>
                                          </p:stCondLst>
                                        </p:cTn>
                                        <p:tgtEl>
                                          <p:spTgt spid="1030"/>
                                        </p:tgtEl>
                                        <p:attrNameLst>
                                          <p:attrName>style.visibility</p:attrName>
                                        </p:attrNameLst>
                                      </p:cBhvr>
                                      <p:to>
                                        <p:strVal val="visible"/>
                                      </p:to>
                                    </p:set>
                                    <p:anim calcmode="lin" valueType="num">
                                      <p:cBhvr additive="base">
                                        <p:cTn id="63" dur="500" fill="hold"/>
                                        <p:tgtEl>
                                          <p:spTgt spid="1030"/>
                                        </p:tgtEl>
                                        <p:attrNameLst>
                                          <p:attrName>ppt_x</p:attrName>
                                        </p:attrNameLst>
                                      </p:cBhvr>
                                      <p:tavLst>
                                        <p:tav tm="0">
                                          <p:val>
                                            <p:strVal val="1+#ppt_w/2"/>
                                          </p:val>
                                        </p:tav>
                                        <p:tav tm="100000">
                                          <p:val>
                                            <p:strVal val="#ppt_x"/>
                                          </p:val>
                                        </p:tav>
                                      </p:tavLst>
                                    </p:anim>
                                    <p:anim calcmode="lin" valueType="num">
                                      <p:cBhvr additive="base">
                                        <p:cTn id="64"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Immagini CSI\beam2.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 contrast="21000"/>
                    </a14:imgEffect>
                  </a14:imgLayer>
                </a14:imgProps>
              </a:ext>
              <a:ext uri="{28A0092B-C50C-407E-A947-70E740481C1C}">
                <a14:useLocalDpi xmlns:a14="http://schemas.microsoft.com/office/drawing/2010/main" val="0"/>
              </a:ext>
            </a:extLst>
          </a:blip>
          <a:srcRect l="26194" t="7005" r="35185" b="32503"/>
          <a:stretch/>
        </p:blipFill>
        <p:spPr bwMode="auto">
          <a:xfrm flipV="1">
            <a:off x="107501" y="96154"/>
            <a:ext cx="8948713" cy="669674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1403648" y="260648"/>
            <a:ext cx="7499176" cy="1143000"/>
          </a:xfrm>
        </p:spPr>
        <p:txBody>
          <a:bodyPr>
            <a:normAutofit fontScale="90000"/>
          </a:bodyPr>
          <a:lstStyle/>
          <a:p>
            <a:r>
              <a:rPr lang="en-US" dirty="0" smtClean="0">
                <a:solidFill>
                  <a:srgbClr val="FFC000"/>
                </a:solidFill>
              </a:rPr>
              <a:t>Delivery with Pencil Beam Scanning</a:t>
            </a:r>
            <a:endParaRPr lang="en-US" dirty="0">
              <a:solidFill>
                <a:srgbClr val="FFC000"/>
              </a:solidFill>
            </a:endParaRPr>
          </a:p>
        </p:txBody>
      </p:sp>
      <p:sp>
        <p:nvSpPr>
          <p:cNvPr id="4" name="CasellaDiTesto 3"/>
          <p:cNvSpPr txBox="1"/>
          <p:nvPr/>
        </p:nvSpPr>
        <p:spPr>
          <a:xfrm>
            <a:off x="2051720" y="1628800"/>
            <a:ext cx="6744094" cy="1938992"/>
          </a:xfrm>
          <a:prstGeom prst="rect">
            <a:avLst/>
          </a:prstGeom>
          <a:noFill/>
        </p:spPr>
        <p:txBody>
          <a:bodyPr wrap="square" rtlCol="0">
            <a:spAutoFit/>
          </a:bodyPr>
          <a:lstStyle/>
          <a:p>
            <a:pPr marL="457200" indent="-457200" algn="r">
              <a:buFont typeface="Wingdings" pitchFamily="2" charset="2"/>
              <a:buChar char="ü"/>
            </a:pPr>
            <a:r>
              <a:rPr lang="en-US" sz="2400" dirty="0" smtClean="0">
                <a:solidFill>
                  <a:schemeClr val="bg1"/>
                </a:solidFill>
              </a:rPr>
              <a:t>Energy from 70 to 226 MV (from 4 to 33 cm in W)</a:t>
            </a:r>
          </a:p>
          <a:p>
            <a:pPr marL="457200" indent="-457200" algn="r">
              <a:buFont typeface="Wingdings" pitchFamily="2" charset="2"/>
              <a:buChar char="ü"/>
            </a:pPr>
            <a:endParaRPr lang="en-US" sz="2400" dirty="0" smtClean="0">
              <a:solidFill>
                <a:schemeClr val="bg1"/>
              </a:solidFill>
            </a:endParaRPr>
          </a:p>
          <a:p>
            <a:pPr marL="457200" indent="-457200" algn="r">
              <a:buFont typeface="Wingdings" pitchFamily="2" charset="2"/>
              <a:buChar char="ü"/>
            </a:pPr>
            <a:r>
              <a:rPr lang="en-US" sz="2400" dirty="0" smtClean="0">
                <a:solidFill>
                  <a:schemeClr val="bg1"/>
                </a:solidFill>
              </a:rPr>
              <a:t>MU per spot from 0.02 to 12</a:t>
            </a:r>
          </a:p>
          <a:p>
            <a:pPr marL="457200" indent="-457200" algn="r">
              <a:buFont typeface="Wingdings" pitchFamily="2" charset="2"/>
              <a:buChar char="ü"/>
            </a:pPr>
            <a:endParaRPr lang="en-US" sz="2400" dirty="0" smtClean="0">
              <a:solidFill>
                <a:schemeClr val="bg1"/>
              </a:solidFill>
            </a:endParaRPr>
          </a:p>
          <a:p>
            <a:pPr marL="457200" indent="-457200" algn="r">
              <a:buFont typeface="Wingdings" pitchFamily="2" charset="2"/>
              <a:buChar char="ü"/>
            </a:pPr>
            <a:r>
              <a:rPr lang="en-US" sz="2400" dirty="0" smtClean="0">
                <a:solidFill>
                  <a:schemeClr val="bg1"/>
                </a:solidFill>
              </a:rPr>
              <a:t>Scanning  grid dimension: 30x40cm</a:t>
            </a:r>
            <a:endParaRPr lang="en-US" sz="2400" dirty="0">
              <a:solidFill>
                <a:schemeClr val="bg1"/>
              </a:solidFill>
            </a:endParaRPr>
          </a:p>
        </p:txBody>
      </p:sp>
      <p:cxnSp>
        <p:nvCxnSpPr>
          <p:cNvPr id="5" name="Connettore 2 4"/>
          <p:cNvCxnSpPr/>
          <p:nvPr/>
        </p:nvCxnSpPr>
        <p:spPr>
          <a:xfrm>
            <a:off x="4355976" y="4221088"/>
            <a:ext cx="324036" cy="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4716016" y="3933056"/>
            <a:ext cx="1872208" cy="461665"/>
          </a:xfrm>
          <a:prstGeom prst="rect">
            <a:avLst/>
          </a:prstGeom>
          <a:noFill/>
        </p:spPr>
        <p:txBody>
          <a:bodyPr wrap="square" rtlCol="0">
            <a:spAutoFit/>
          </a:bodyPr>
          <a:lstStyle/>
          <a:p>
            <a:r>
              <a:rPr lang="it-IT" sz="2400" b="1" dirty="0" smtClean="0">
                <a:solidFill>
                  <a:srgbClr val="00B0F0"/>
                </a:solidFill>
              </a:rPr>
              <a:t>Spot </a:t>
            </a:r>
            <a:r>
              <a:rPr lang="el-GR" sz="2400" b="1" dirty="0" smtClean="0">
                <a:solidFill>
                  <a:srgbClr val="00B0F0"/>
                </a:solidFill>
              </a:rPr>
              <a:t>σ</a:t>
            </a:r>
            <a:r>
              <a:rPr lang="it-IT" sz="2400" b="1" dirty="0" smtClean="0">
                <a:solidFill>
                  <a:srgbClr val="00B0F0"/>
                </a:solidFill>
              </a:rPr>
              <a:t> </a:t>
            </a:r>
            <a:r>
              <a:rPr lang="it-IT" sz="2400" b="1" dirty="0">
                <a:solidFill>
                  <a:srgbClr val="00B0F0"/>
                </a:solidFill>
              </a:rPr>
              <a:t>3</a:t>
            </a:r>
            <a:r>
              <a:rPr lang="it-IT" sz="2400" b="1" dirty="0" smtClean="0">
                <a:solidFill>
                  <a:srgbClr val="00B0F0"/>
                </a:solidFill>
              </a:rPr>
              <a:t> mm</a:t>
            </a:r>
            <a:endParaRPr lang="en-US" sz="2400" b="1" dirty="0">
              <a:solidFill>
                <a:srgbClr val="00B0F0"/>
              </a:solidFill>
            </a:endParaRPr>
          </a:p>
        </p:txBody>
      </p:sp>
    </p:spTree>
    <p:extLst>
      <p:ext uri="{BB962C8B-B14F-4D97-AF65-F5344CB8AC3E}">
        <p14:creationId xmlns:p14="http://schemas.microsoft.com/office/powerpoint/2010/main" val="3738564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5320265\Documents\Formazione\Eventi, Convegni\2016\reggio emilia novembre\Presentazione\Immagini\ProstateCancer_graphic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48680"/>
            <a:ext cx="8928992"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845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66073" y="332656"/>
            <a:ext cx="8229600" cy="1143000"/>
          </a:xfrm>
        </p:spPr>
        <p:txBody>
          <a:bodyPr>
            <a:normAutofit fontScale="90000"/>
          </a:bodyPr>
          <a:lstStyle/>
          <a:p>
            <a:r>
              <a:rPr lang="it-IT" dirty="0" smtClean="0">
                <a:solidFill>
                  <a:schemeClr val="bg1"/>
                </a:solidFill>
              </a:rPr>
              <a:t>Single Field </a:t>
            </a:r>
            <a:r>
              <a:rPr lang="it-IT" dirty="0" err="1" smtClean="0">
                <a:solidFill>
                  <a:schemeClr val="bg1"/>
                </a:solidFill>
              </a:rPr>
              <a:t>Uniform</a:t>
            </a:r>
            <a:r>
              <a:rPr lang="it-IT" dirty="0" smtClean="0">
                <a:solidFill>
                  <a:schemeClr val="bg1"/>
                </a:solidFill>
              </a:rPr>
              <a:t> Dose (SFUD)</a:t>
            </a:r>
            <a:br>
              <a:rPr lang="it-IT" dirty="0" smtClean="0">
                <a:solidFill>
                  <a:schemeClr val="bg1"/>
                </a:solidFill>
              </a:rPr>
            </a:br>
            <a:r>
              <a:rPr lang="it-IT" dirty="0" err="1" smtClean="0">
                <a:solidFill>
                  <a:schemeClr val="bg1"/>
                </a:solidFill>
              </a:rPr>
              <a:t>Optimization</a:t>
            </a:r>
            <a:endParaRPr lang="en-US" dirty="0">
              <a:solidFill>
                <a:schemeClr val="bg1"/>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89" t="2287" r="26799" b="373"/>
          <a:stretch/>
        </p:blipFill>
        <p:spPr bwMode="auto">
          <a:xfrm>
            <a:off x="485293" y="2145697"/>
            <a:ext cx="2636669" cy="3486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919" r="14207"/>
          <a:stretch/>
        </p:blipFill>
        <p:spPr bwMode="auto">
          <a:xfrm>
            <a:off x="3275856" y="2132856"/>
            <a:ext cx="261003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591" r="6549"/>
          <a:stretch/>
        </p:blipFill>
        <p:spPr bwMode="auto">
          <a:xfrm>
            <a:off x="6038794" y="2132856"/>
            <a:ext cx="2681061"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4627" t="1565" r="22349"/>
          <a:stretch/>
        </p:blipFill>
        <p:spPr bwMode="auto">
          <a:xfrm>
            <a:off x="2627784" y="1704512"/>
            <a:ext cx="4104456" cy="4762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28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0-ppt_w/2"/>
                                          </p:val>
                                        </p:tav>
                                      </p:tavLst>
                                    </p:anim>
                                    <p:anim calcmode="lin" valueType="num">
                                      <p:cBhvr additive="base">
                                        <p:cTn id="7" dur="500"/>
                                        <p:tgtEl>
                                          <p:spTgt spid="3074"/>
                                        </p:tgtEl>
                                        <p:attrNameLst>
                                          <p:attrName>ppt_y</p:attrName>
                                        </p:attrNameLst>
                                      </p:cBhvr>
                                      <p:tavLst>
                                        <p:tav tm="0">
                                          <p:val>
                                            <p:strVal val="ppt_y"/>
                                          </p:val>
                                        </p:tav>
                                        <p:tav tm="100000">
                                          <p:val>
                                            <p:strVal val="ppt_y"/>
                                          </p:val>
                                        </p:tav>
                                      </p:tavLst>
                                    </p:anim>
                                    <p:set>
                                      <p:cBhvr>
                                        <p:cTn id="8" dur="1" fill="hold">
                                          <p:stCondLst>
                                            <p:cond delay="499"/>
                                          </p:stCondLst>
                                        </p:cTn>
                                        <p:tgtEl>
                                          <p:spTgt spid="3074"/>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075"/>
                                        </p:tgtEl>
                                        <p:attrNameLst>
                                          <p:attrName>ppt_x</p:attrName>
                                        </p:attrNameLst>
                                      </p:cBhvr>
                                      <p:tavLst>
                                        <p:tav tm="0">
                                          <p:val>
                                            <p:strVal val="ppt_x"/>
                                          </p:val>
                                        </p:tav>
                                        <p:tav tm="100000">
                                          <p:val>
                                            <p:strVal val="ppt_x"/>
                                          </p:val>
                                        </p:tav>
                                      </p:tavLst>
                                    </p:anim>
                                    <p:anim calcmode="lin" valueType="num">
                                      <p:cBhvr additive="base">
                                        <p:cTn id="11" dur="500"/>
                                        <p:tgtEl>
                                          <p:spTgt spid="3075"/>
                                        </p:tgtEl>
                                        <p:attrNameLst>
                                          <p:attrName>ppt_y</p:attrName>
                                        </p:attrNameLst>
                                      </p:cBhvr>
                                      <p:tavLst>
                                        <p:tav tm="0">
                                          <p:val>
                                            <p:strVal val="ppt_y"/>
                                          </p:val>
                                        </p:tav>
                                        <p:tav tm="100000">
                                          <p:val>
                                            <p:strVal val="1+ppt_h/2"/>
                                          </p:val>
                                        </p:tav>
                                      </p:tavLst>
                                    </p:anim>
                                    <p:set>
                                      <p:cBhvr>
                                        <p:cTn id="12" dur="1" fill="hold">
                                          <p:stCondLst>
                                            <p:cond delay="499"/>
                                          </p:stCondLst>
                                        </p:cTn>
                                        <p:tgtEl>
                                          <p:spTgt spid="3075"/>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500"/>
                                        <p:tgtEl>
                                          <p:spTgt spid="3076"/>
                                        </p:tgtEl>
                                        <p:attrNameLst>
                                          <p:attrName>ppt_x</p:attrName>
                                        </p:attrNameLst>
                                      </p:cBhvr>
                                      <p:tavLst>
                                        <p:tav tm="0">
                                          <p:val>
                                            <p:strVal val="ppt_x"/>
                                          </p:val>
                                        </p:tav>
                                        <p:tav tm="100000">
                                          <p:val>
                                            <p:strVal val="1+ppt_w/2"/>
                                          </p:val>
                                        </p:tav>
                                      </p:tavLst>
                                    </p:anim>
                                    <p:anim calcmode="lin" valueType="num">
                                      <p:cBhvr additive="base">
                                        <p:cTn id="15" dur="500"/>
                                        <p:tgtEl>
                                          <p:spTgt spid="3076"/>
                                        </p:tgtEl>
                                        <p:attrNameLst>
                                          <p:attrName>ppt_y</p:attrName>
                                        </p:attrNameLst>
                                      </p:cBhvr>
                                      <p:tavLst>
                                        <p:tav tm="0">
                                          <p:val>
                                            <p:strVal val="ppt_y"/>
                                          </p:val>
                                        </p:tav>
                                        <p:tav tm="100000">
                                          <p:val>
                                            <p:strVal val="ppt_y"/>
                                          </p:val>
                                        </p:tav>
                                      </p:tavLst>
                                    </p:anim>
                                    <p:set>
                                      <p:cBhvr>
                                        <p:cTn id="16" dur="1" fill="hold">
                                          <p:stCondLst>
                                            <p:cond delay="499"/>
                                          </p:stCondLst>
                                        </p:cTn>
                                        <p:tgtEl>
                                          <p:spTgt spid="3076"/>
                                        </p:tgtEl>
                                        <p:attrNameLst>
                                          <p:attrName>style.visibility</p:attrName>
                                        </p:attrNameLst>
                                      </p:cBhvr>
                                      <p:to>
                                        <p:strVal val="hidden"/>
                                      </p:to>
                                    </p:set>
                                  </p:childTnLst>
                                </p:cTn>
                              </p:par>
                              <p:par>
                                <p:cTn id="17" presetID="2" presetClass="entr" presetSubtype="4" fill="hold" nodeType="withEffect">
                                  <p:stCondLst>
                                    <p:cond delay="0"/>
                                  </p:stCondLst>
                                  <p:childTnLst>
                                    <p:set>
                                      <p:cBhvr>
                                        <p:cTn id="18" dur="1" fill="hold">
                                          <p:stCondLst>
                                            <p:cond delay="0"/>
                                          </p:stCondLst>
                                        </p:cTn>
                                        <p:tgtEl>
                                          <p:spTgt spid="3077"/>
                                        </p:tgtEl>
                                        <p:attrNameLst>
                                          <p:attrName>style.visibility</p:attrName>
                                        </p:attrNameLst>
                                      </p:cBhvr>
                                      <p:to>
                                        <p:strVal val="visible"/>
                                      </p:to>
                                    </p:set>
                                    <p:anim calcmode="lin" valueType="num">
                                      <p:cBhvr additive="base">
                                        <p:cTn id="19" dur="500" fill="hold"/>
                                        <p:tgtEl>
                                          <p:spTgt spid="3077"/>
                                        </p:tgtEl>
                                        <p:attrNameLst>
                                          <p:attrName>ppt_x</p:attrName>
                                        </p:attrNameLst>
                                      </p:cBhvr>
                                      <p:tavLst>
                                        <p:tav tm="0">
                                          <p:val>
                                            <p:strVal val="#ppt_x"/>
                                          </p:val>
                                        </p:tav>
                                        <p:tav tm="100000">
                                          <p:val>
                                            <p:strVal val="#ppt_x"/>
                                          </p:val>
                                        </p:tav>
                                      </p:tavLst>
                                    </p:anim>
                                    <p:anim calcmode="lin" valueType="num">
                                      <p:cBhvr additive="base">
                                        <p:cTn id="20"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C:\Users\5320265\Documents\Formazione\Eventi, Convegni\Workshop Roma febb 2016\Screenshot Meningioma\Beam and motivatio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50" t="6785" r="31789" b="21923"/>
          <a:stretch/>
        </p:blipFill>
        <p:spPr bwMode="auto">
          <a:xfrm>
            <a:off x="2123728" y="1154831"/>
            <a:ext cx="5976664" cy="545022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012160" y="1340768"/>
            <a:ext cx="2736304" cy="461665"/>
          </a:xfrm>
          <a:prstGeom prst="rect">
            <a:avLst/>
          </a:prstGeom>
          <a:noFill/>
        </p:spPr>
        <p:txBody>
          <a:bodyPr wrap="square" rtlCol="0">
            <a:spAutoFit/>
          </a:bodyPr>
          <a:lstStyle/>
          <a:p>
            <a:r>
              <a:rPr lang="it-IT" sz="2400" dirty="0" err="1" smtClean="0">
                <a:solidFill>
                  <a:srgbClr val="FFFF00"/>
                </a:solidFill>
              </a:rPr>
              <a:t>Beam</a:t>
            </a:r>
            <a:r>
              <a:rPr lang="it-IT" sz="2400" dirty="0" smtClean="0">
                <a:solidFill>
                  <a:srgbClr val="FFFF00"/>
                </a:solidFill>
              </a:rPr>
              <a:t> </a:t>
            </a:r>
            <a:r>
              <a:rPr lang="it-IT" sz="2400" dirty="0" err="1" smtClean="0">
                <a:solidFill>
                  <a:srgbClr val="FFFF00"/>
                </a:solidFill>
              </a:rPr>
              <a:t>arrangement</a:t>
            </a:r>
            <a:endParaRPr lang="en-US" sz="2400" dirty="0">
              <a:solidFill>
                <a:srgbClr val="FFFF00"/>
              </a:solidFill>
            </a:endParaRPr>
          </a:p>
        </p:txBody>
      </p:sp>
      <p:sp>
        <p:nvSpPr>
          <p:cNvPr id="5" name="Freccia in giù 4"/>
          <p:cNvSpPr/>
          <p:nvPr/>
        </p:nvSpPr>
        <p:spPr>
          <a:xfrm rot="3906372">
            <a:off x="6817850" y="1631336"/>
            <a:ext cx="219299" cy="191642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ccia in giù 6"/>
          <p:cNvSpPr/>
          <p:nvPr/>
        </p:nvSpPr>
        <p:spPr>
          <a:xfrm rot="7823809">
            <a:off x="6442346" y="3463322"/>
            <a:ext cx="219299" cy="191642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olo 1"/>
          <p:cNvSpPr>
            <a:spLocks noGrp="1"/>
          </p:cNvSpPr>
          <p:nvPr>
            <p:ph type="title"/>
          </p:nvPr>
        </p:nvSpPr>
        <p:spPr>
          <a:xfrm>
            <a:off x="457200" y="274638"/>
            <a:ext cx="8229600" cy="1143000"/>
          </a:xfrm>
        </p:spPr>
        <p:txBody>
          <a:bodyPr/>
          <a:lstStyle/>
          <a:p>
            <a:r>
              <a:rPr lang="it-IT" dirty="0" err="1" smtClean="0">
                <a:solidFill>
                  <a:schemeClr val="bg1"/>
                </a:solidFill>
              </a:rPr>
              <a:t>Meningioma</a:t>
            </a:r>
            <a:endParaRPr lang="en-US" dirty="0">
              <a:solidFill>
                <a:schemeClr val="bg1"/>
              </a:solidFill>
            </a:endParaRPr>
          </a:p>
        </p:txBody>
      </p:sp>
      <p:sp>
        <p:nvSpPr>
          <p:cNvPr id="6" name="CasellaDiTesto 5"/>
          <p:cNvSpPr txBox="1"/>
          <p:nvPr/>
        </p:nvSpPr>
        <p:spPr>
          <a:xfrm>
            <a:off x="395536" y="1802433"/>
            <a:ext cx="2520280" cy="4401205"/>
          </a:xfrm>
          <a:prstGeom prst="rect">
            <a:avLst/>
          </a:prstGeom>
          <a:noFill/>
        </p:spPr>
        <p:txBody>
          <a:bodyPr wrap="square" rtlCol="0">
            <a:spAutoFit/>
          </a:bodyPr>
          <a:lstStyle/>
          <a:p>
            <a:r>
              <a:rPr lang="it-IT" sz="2000" dirty="0" smtClean="0">
                <a:solidFill>
                  <a:srgbClr val="FF0000"/>
                </a:solidFill>
              </a:rPr>
              <a:t>Field 1</a:t>
            </a:r>
            <a:r>
              <a:rPr lang="it-IT" sz="2000" dirty="0" smtClean="0">
                <a:solidFill>
                  <a:schemeClr val="bg1"/>
                </a:solidFill>
              </a:rPr>
              <a:t>: penombra laterale a chiudere sul nervo ottico omolaterale e penombra distale a chiudere su chiasma e tronco</a:t>
            </a:r>
          </a:p>
          <a:p>
            <a:endParaRPr lang="it-IT" sz="2000" dirty="0" smtClean="0">
              <a:solidFill>
                <a:schemeClr val="bg1"/>
              </a:solidFill>
            </a:endParaRPr>
          </a:p>
          <a:p>
            <a:r>
              <a:rPr lang="it-IT" sz="2000" dirty="0" smtClean="0">
                <a:solidFill>
                  <a:srgbClr val="FF0000"/>
                </a:solidFill>
              </a:rPr>
              <a:t>Field 2</a:t>
            </a:r>
            <a:r>
              <a:rPr lang="it-IT" sz="2000" dirty="0" smtClean="0">
                <a:solidFill>
                  <a:schemeClr val="bg1"/>
                </a:solidFill>
              </a:rPr>
              <a:t>: penombra laterale a chiudere su tronco e chiasma e penombra distale a chiudere su Nervo ottico</a:t>
            </a:r>
            <a:endParaRPr lang="en-US" sz="2000" dirty="0">
              <a:solidFill>
                <a:schemeClr val="bg1"/>
              </a:solidFill>
            </a:endParaRPr>
          </a:p>
        </p:txBody>
      </p:sp>
      <p:sp>
        <p:nvSpPr>
          <p:cNvPr id="9" name="CasellaDiTesto 8"/>
          <p:cNvSpPr txBox="1"/>
          <p:nvPr/>
        </p:nvSpPr>
        <p:spPr>
          <a:xfrm>
            <a:off x="6726392" y="2060848"/>
            <a:ext cx="527889" cy="369332"/>
          </a:xfrm>
          <a:prstGeom prst="rect">
            <a:avLst/>
          </a:prstGeom>
          <a:noFill/>
        </p:spPr>
        <p:txBody>
          <a:bodyPr wrap="square" rtlCol="0">
            <a:spAutoFit/>
          </a:bodyPr>
          <a:lstStyle/>
          <a:p>
            <a:r>
              <a:rPr lang="it-IT" b="1" dirty="0" smtClean="0">
                <a:solidFill>
                  <a:srgbClr val="FF0000"/>
                </a:solidFill>
              </a:rPr>
              <a:t>1</a:t>
            </a:r>
            <a:endParaRPr lang="en-US" b="1" dirty="0">
              <a:solidFill>
                <a:srgbClr val="FF0000"/>
              </a:solidFill>
            </a:endParaRPr>
          </a:p>
        </p:txBody>
      </p:sp>
      <p:sp>
        <p:nvSpPr>
          <p:cNvPr id="12" name="CasellaDiTesto 11"/>
          <p:cNvSpPr txBox="1"/>
          <p:nvPr/>
        </p:nvSpPr>
        <p:spPr>
          <a:xfrm>
            <a:off x="7116367" y="4472147"/>
            <a:ext cx="527889" cy="369332"/>
          </a:xfrm>
          <a:prstGeom prst="rect">
            <a:avLst/>
          </a:prstGeom>
          <a:noFill/>
        </p:spPr>
        <p:txBody>
          <a:bodyPr wrap="square" rtlCol="0">
            <a:spAutoFit/>
          </a:bodyPr>
          <a:lstStyle/>
          <a:p>
            <a:r>
              <a:rPr lang="it-IT" b="1" dirty="0" smtClean="0">
                <a:solidFill>
                  <a:srgbClr val="FF0000"/>
                </a:solidFill>
              </a:rPr>
              <a:t>2</a:t>
            </a:r>
            <a:endParaRPr lang="en-US" b="1" dirty="0">
              <a:solidFill>
                <a:srgbClr val="FF0000"/>
              </a:solidFill>
            </a:endParaRPr>
          </a:p>
        </p:txBody>
      </p:sp>
    </p:spTree>
    <p:extLst>
      <p:ext uri="{BB962C8B-B14F-4D97-AF65-F5344CB8AC3E}">
        <p14:creationId xmlns:p14="http://schemas.microsoft.com/office/powerpoint/2010/main" val="1129846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solidFill>
                  <a:schemeClr val="bg1"/>
                </a:solidFill>
              </a:rPr>
              <a:t>Meningioma</a:t>
            </a:r>
            <a:endParaRPr lang="en-US" dirty="0">
              <a:solidFill>
                <a:schemeClr val="bg1"/>
              </a:solidFill>
            </a:endParaRPr>
          </a:p>
        </p:txBody>
      </p:sp>
      <p:pic>
        <p:nvPicPr>
          <p:cNvPr id="2050" name="Picture 2" descr="C:\Users\5320265\Documents\Formazione\Eventi, Convegni\Workshop Roma febb 2016\Screenshot Meningioma\Tilt campo per risparmio coclea omolateral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042" t="2523" r="10343" b="25526"/>
          <a:stretch/>
        </p:blipFill>
        <p:spPr bwMode="auto">
          <a:xfrm>
            <a:off x="1691680" y="1299590"/>
            <a:ext cx="7200800" cy="5171591"/>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in giù 4"/>
          <p:cNvSpPr/>
          <p:nvPr/>
        </p:nvSpPr>
        <p:spPr>
          <a:xfrm rot="4377874">
            <a:off x="7210843" y="2136268"/>
            <a:ext cx="219299" cy="1916424"/>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p:cNvSpPr txBox="1"/>
          <p:nvPr/>
        </p:nvSpPr>
        <p:spPr>
          <a:xfrm>
            <a:off x="679614" y="2187378"/>
            <a:ext cx="2164193" cy="2308324"/>
          </a:xfrm>
          <a:prstGeom prst="rect">
            <a:avLst/>
          </a:prstGeom>
          <a:noFill/>
        </p:spPr>
        <p:txBody>
          <a:bodyPr wrap="square" rtlCol="0">
            <a:spAutoFit/>
          </a:bodyPr>
          <a:lstStyle/>
          <a:p>
            <a:r>
              <a:rPr lang="it-IT" dirty="0" smtClean="0">
                <a:solidFill>
                  <a:schemeClr val="bg1"/>
                </a:solidFill>
              </a:rPr>
              <a:t>Per entrambi i campi eseguito leggero tilt del lettino (10°) per utilizzare la penombra laterale di entrambi per chiudere sulla coclea omolaterale</a:t>
            </a:r>
            <a:endParaRPr lang="en-US" dirty="0">
              <a:solidFill>
                <a:schemeClr val="bg1"/>
              </a:solidFill>
            </a:endParaRPr>
          </a:p>
        </p:txBody>
      </p:sp>
    </p:spTree>
    <p:extLst>
      <p:ext uri="{BB962C8B-B14F-4D97-AF65-F5344CB8AC3E}">
        <p14:creationId xmlns:p14="http://schemas.microsoft.com/office/powerpoint/2010/main" val="37871723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solidFill>
                  <a:schemeClr val="bg1"/>
                </a:solidFill>
              </a:rPr>
              <a:t>Meningioma</a:t>
            </a:r>
            <a:endParaRPr lang="en-US" dirty="0">
              <a:solidFill>
                <a:schemeClr val="bg1"/>
              </a:solidFill>
            </a:endParaRPr>
          </a:p>
        </p:txBody>
      </p:sp>
      <p:pic>
        <p:nvPicPr>
          <p:cNvPr id="3074" name="Picture 2" descr="C:\Users\5320265\Documents\Formazione\Eventi, Convegni\Workshop Roma febb 2016\Screenshot Meningioma\1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7800" r="22080" b="22531"/>
          <a:stretch/>
        </p:blipFill>
        <p:spPr bwMode="auto">
          <a:xfrm>
            <a:off x="522761" y="2276872"/>
            <a:ext cx="3409025" cy="411406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730873" y="1563178"/>
            <a:ext cx="2992800" cy="830997"/>
          </a:xfrm>
          <a:prstGeom prst="rect">
            <a:avLst/>
          </a:prstGeom>
          <a:noFill/>
        </p:spPr>
        <p:txBody>
          <a:bodyPr wrap="square" rtlCol="0">
            <a:spAutoFit/>
          </a:bodyPr>
          <a:lstStyle/>
          <a:p>
            <a:pPr algn="ctr"/>
            <a:r>
              <a:rPr lang="it-IT" sz="2400" dirty="0" smtClean="0">
                <a:solidFill>
                  <a:schemeClr val="bg1"/>
                </a:solidFill>
              </a:rPr>
              <a:t>10% dose prescrizione (5,5 </a:t>
            </a:r>
            <a:r>
              <a:rPr lang="it-IT" sz="2400" dirty="0" err="1" smtClean="0">
                <a:solidFill>
                  <a:schemeClr val="bg1"/>
                </a:solidFill>
              </a:rPr>
              <a:t>Gy</a:t>
            </a:r>
            <a:r>
              <a:rPr lang="it-IT" sz="2400" dirty="0" smtClean="0">
                <a:solidFill>
                  <a:schemeClr val="bg1"/>
                </a:solidFill>
              </a:rPr>
              <a:t>) </a:t>
            </a:r>
            <a:endParaRPr lang="en-US" sz="2400" dirty="0">
              <a:solidFill>
                <a:schemeClr val="bg1"/>
              </a:solidFill>
            </a:endParaRPr>
          </a:p>
        </p:txBody>
      </p:sp>
      <p:pic>
        <p:nvPicPr>
          <p:cNvPr id="3075" name="Picture 3" descr="C:\Users\5320265\Documents\Formazione\Eventi, Convegni\Workshop Roma febb 2016\Screenshot Meningioma\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216" r="21211" b="21939"/>
          <a:stretch/>
        </p:blipFill>
        <p:spPr bwMode="auto">
          <a:xfrm>
            <a:off x="4788024" y="2286484"/>
            <a:ext cx="3581572" cy="410445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5066642" y="1556792"/>
            <a:ext cx="3302954" cy="830997"/>
          </a:xfrm>
          <a:prstGeom prst="rect">
            <a:avLst/>
          </a:prstGeom>
          <a:noFill/>
        </p:spPr>
        <p:txBody>
          <a:bodyPr wrap="square" rtlCol="0">
            <a:spAutoFit/>
          </a:bodyPr>
          <a:lstStyle/>
          <a:p>
            <a:pPr algn="ctr"/>
            <a:r>
              <a:rPr lang="it-IT" sz="2400" dirty="0">
                <a:solidFill>
                  <a:schemeClr val="bg1"/>
                </a:solidFill>
              </a:rPr>
              <a:t>2</a:t>
            </a:r>
            <a:r>
              <a:rPr lang="it-IT" sz="2400" dirty="0" smtClean="0">
                <a:solidFill>
                  <a:schemeClr val="bg1"/>
                </a:solidFill>
              </a:rPr>
              <a:t>% dose prescrizione (1,1 </a:t>
            </a:r>
            <a:r>
              <a:rPr lang="it-IT" sz="2400" dirty="0" err="1" smtClean="0">
                <a:solidFill>
                  <a:schemeClr val="bg1"/>
                </a:solidFill>
              </a:rPr>
              <a:t>Gy</a:t>
            </a:r>
            <a:r>
              <a:rPr lang="it-IT" sz="2400" dirty="0" smtClean="0">
                <a:solidFill>
                  <a:schemeClr val="bg1"/>
                </a:solidFill>
              </a:rPr>
              <a:t>) </a:t>
            </a:r>
            <a:endParaRPr lang="en-US" sz="2400" dirty="0">
              <a:solidFill>
                <a:schemeClr val="bg1"/>
              </a:solidFill>
            </a:endParaRPr>
          </a:p>
        </p:txBody>
      </p:sp>
    </p:spTree>
    <p:extLst>
      <p:ext uri="{BB962C8B-B14F-4D97-AF65-F5344CB8AC3E}">
        <p14:creationId xmlns:p14="http://schemas.microsoft.com/office/powerpoint/2010/main" val="2561199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F:\New folder\Fotoni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784" t="4036" r="33994" b="27124"/>
          <a:stretch/>
        </p:blipFill>
        <p:spPr bwMode="auto">
          <a:xfrm>
            <a:off x="307879" y="836712"/>
            <a:ext cx="3976090" cy="52030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New folder\Protoni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274" t="1523" r="32175" b="29501"/>
          <a:stretch/>
        </p:blipFill>
        <p:spPr bwMode="auto">
          <a:xfrm>
            <a:off x="4644008" y="849782"/>
            <a:ext cx="4118825" cy="51390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New folder\Fotoni.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3000" contrast="57000"/>
                    </a14:imgEffect>
                  </a14:imgLayer>
                </a14:imgProps>
              </a:ext>
              <a:ext uri="{28A0092B-C50C-407E-A947-70E740481C1C}">
                <a14:useLocalDpi xmlns:a14="http://schemas.microsoft.com/office/drawing/2010/main" val="0"/>
              </a:ext>
            </a:extLst>
          </a:blip>
          <a:srcRect l="81415" t="3782" r="14319" b="85353"/>
          <a:stretch/>
        </p:blipFill>
        <p:spPr bwMode="auto">
          <a:xfrm>
            <a:off x="3851920" y="147688"/>
            <a:ext cx="1130926" cy="2057175"/>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1402160" y="5331305"/>
            <a:ext cx="792088" cy="369332"/>
          </a:xfrm>
          <a:prstGeom prst="rect">
            <a:avLst/>
          </a:prstGeom>
          <a:noFill/>
        </p:spPr>
        <p:txBody>
          <a:bodyPr wrap="square" rtlCol="0">
            <a:spAutoFit/>
          </a:bodyPr>
          <a:lstStyle/>
          <a:p>
            <a:r>
              <a:rPr lang="it-IT" dirty="0" smtClean="0">
                <a:solidFill>
                  <a:schemeClr val="bg1"/>
                </a:solidFill>
              </a:rPr>
              <a:t>2,4 </a:t>
            </a:r>
            <a:r>
              <a:rPr lang="it-IT" dirty="0" err="1" smtClean="0">
                <a:solidFill>
                  <a:schemeClr val="bg1"/>
                </a:solidFill>
              </a:rPr>
              <a:t>Gy</a:t>
            </a:r>
            <a:endParaRPr lang="it-IT" dirty="0">
              <a:solidFill>
                <a:schemeClr val="bg1"/>
              </a:solidFill>
            </a:endParaRPr>
          </a:p>
        </p:txBody>
      </p:sp>
      <p:sp>
        <p:nvSpPr>
          <p:cNvPr id="6" name="CasellaDiTesto 5"/>
          <p:cNvSpPr txBox="1"/>
          <p:nvPr/>
        </p:nvSpPr>
        <p:spPr>
          <a:xfrm>
            <a:off x="2051720" y="4602348"/>
            <a:ext cx="864096" cy="369332"/>
          </a:xfrm>
          <a:prstGeom prst="rect">
            <a:avLst/>
          </a:prstGeom>
          <a:noFill/>
        </p:spPr>
        <p:txBody>
          <a:bodyPr wrap="square" rtlCol="0">
            <a:spAutoFit/>
          </a:bodyPr>
          <a:lstStyle/>
          <a:p>
            <a:r>
              <a:rPr lang="it-IT" dirty="0" smtClean="0">
                <a:solidFill>
                  <a:schemeClr val="bg1"/>
                </a:solidFill>
              </a:rPr>
              <a:t>4,8 </a:t>
            </a:r>
            <a:r>
              <a:rPr lang="it-IT" dirty="0" err="1" smtClean="0">
                <a:solidFill>
                  <a:schemeClr val="bg1"/>
                </a:solidFill>
              </a:rPr>
              <a:t>Gy</a:t>
            </a:r>
            <a:endParaRPr lang="it-IT" dirty="0">
              <a:solidFill>
                <a:schemeClr val="bg1"/>
              </a:solidFill>
            </a:endParaRPr>
          </a:p>
        </p:txBody>
      </p:sp>
      <p:sp>
        <p:nvSpPr>
          <p:cNvPr id="7" name="CasellaDiTesto 6"/>
          <p:cNvSpPr txBox="1"/>
          <p:nvPr/>
        </p:nvSpPr>
        <p:spPr>
          <a:xfrm>
            <a:off x="1798204" y="4005064"/>
            <a:ext cx="864096" cy="369332"/>
          </a:xfrm>
          <a:prstGeom prst="rect">
            <a:avLst/>
          </a:prstGeom>
          <a:noFill/>
        </p:spPr>
        <p:txBody>
          <a:bodyPr wrap="square" rtlCol="0">
            <a:spAutoFit/>
          </a:bodyPr>
          <a:lstStyle/>
          <a:p>
            <a:r>
              <a:rPr lang="it-IT" dirty="0" smtClean="0">
                <a:solidFill>
                  <a:schemeClr val="bg1"/>
                </a:solidFill>
              </a:rPr>
              <a:t>12 </a:t>
            </a:r>
            <a:r>
              <a:rPr lang="it-IT" dirty="0" err="1" smtClean="0">
                <a:solidFill>
                  <a:schemeClr val="bg1"/>
                </a:solidFill>
              </a:rPr>
              <a:t>Gy</a:t>
            </a:r>
            <a:endParaRPr lang="it-IT" dirty="0">
              <a:solidFill>
                <a:schemeClr val="bg1"/>
              </a:solidFill>
            </a:endParaRPr>
          </a:p>
        </p:txBody>
      </p:sp>
      <p:sp>
        <p:nvSpPr>
          <p:cNvPr id="9" name="CasellaDiTesto 8"/>
          <p:cNvSpPr txBox="1"/>
          <p:nvPr/>
        </p:nvSpPr>
        <p:spPr>
          <a:xfrm>
            <a:off x="307879" y="147688"/>
            <a:ext cx="1944216" cy="1200329"/>
          </a:xfrm>
          <a:prstGeom prst="rect">
            <a:avLst/>
          </a:prstGeom>
          <a:noFill/>
        </p:spPr>
        <p:txBody>
          <a:bodyPr wrap="square" rtlCol="0">
            <a:spAutoFit/>
          </a:bodyPr>
          <a:lstStyle/>
          <a:p>
            <a:r>
              <a:rPr lang="it-IT" sz="2400" dirty="0" smtClean="0">
                <a:solidFill>
                  <a:schemeClr val="bg1"/>
                </a:solidFill>
              </a:rPr>
              <a:t>Whole </a:t>
            </a:r>
            <a:r>
              <a:rPr lang="it-IT" sz="2400" dirty="0" err="1" smtClean="0">
                <a:solidFill>
                  <a:schemeClr val="bg1"/>
                </a:solidFill>
              </a:rPr>
              <a:t>Ventricular</a:t>
            </a:r>
            <a:r>
              <a:rPr lang="it-IT" sz="2400" dirty="0" smtClean="0">
                <a:solidFill>
                  <a:schemeClr val="bg1"/>
                </a:solidFill>
              </a:rPr>
              <a:t> </a:t>
            </a:r>
            <a:r>
              <a:rPr lang="it-IT" sz="2400" dirty="0" err="1" smtClean="0">
                <a:solidFill>
                  <a:schemeClr val="bg1"/>
                </a:solidFill>
              </a:rPr>
              <a:t>Irradiation</a:t>
            </a:r>
            <a:endParaRPr lang="it-IT" sz="2400" dirty="0">
              <a:solidFill>
                <a:schemeClr val="bg1"/>
              </a:solidFill>
            </a:endParaRPr>
          </a:p>
        </p:txBody>
      </p:sp>
      <p:sp>
        <p:nvSpPr>
          <p:cNvPr id="10" name="CasellaDiTesto 9"/>
          <p:cNvSpPr txBox="1"/>
          <p:nvPr/>
        </p:nvSpPr>
        <p:spPr>
          <a:xfrm>
            <a:off x="5292080" y="6021148"/>
            <a:ext cx="3672408" cy="646331"/>
          </a:xfrm>
          <a:prstGeom prst="rect">
            <a:avLst/>
          </a:prstGeom>
          <a:noFill/>
        </p:spPr>
        <p:txBody>
          <a:bodyPr wrap="square" rtlCol="0">
            <a:spAutoFit/>
          </a:bodyPr>
          <a:lstStyle/>
          <a:p>
            <a:r>
              <a:rPr lang="it-IT" dirty="0" err="1" smtClean="0">
                <a:solidFill>
                  <a:schemeClr val="bg1"/>
                </a:solidFill>
              </a:rPr>
              <a:t>Bizzocchi</a:t>
            </a:r>
            <a:r>
              <a:rPr lang="it-IT" dirty="0" smtClean="0">
                <a:solidFill>
                  <a:schemeClr val="bg1"/>
                </a:solidFill>
              </a:rPr>
              <a:t> Nicola, </a:t>
            </a:r>
            <a:r>
              <a:rPr lang="it-IT" dirty="0" err="1" smtClean="0">
                <a:solidFill>
                  <a:schemeClr val="bg1"/>
                </a:solidFill>
              </a:rPr>
              <a:t>Vennarini</a:t>
            </a:r>
            <a:r>
              <a:rPr lang="it-IT" dirty="0" smtClean="0">
                <a:solidFill>
                  <a:schemeClr val="bg1"/>
                </a:solidFill>
              </a:rPr>
              <a:t> Sabina</a:t>
            </a:r>
          </a:p>
          <a:p>
            <a:r>
              <a:rPr lang="it-IT" dirty="0" smtClean="0">
                <a:solidFill>
                  <a:schemeClr val="bg1"/>
                </a:solidFill>
              </a:rPr>
              <a:t>Proton </a:t>
            </a:r>
            <a:r>
              <a:rPr lang="it-IT" dirty="0" err="1" smtClean="0">
                <a:solidFill>
                  <a:schemeClr val="bg1"/>
                </a:solidFill>
              </a:rPr>
              <a:t>Therapy</a:t>
            </a:r>
            <a:r>
              <a:rPr lang="it-IT" dirty="0" smtClean="0">
                <a:solidFill>
                  <a:schemeClr val="bg1"/>
                </a:solidFill>
              </a:rPr>
              <a:t> Center, Trento</a:t>
            </a:r>
            <a:endParaRPr lang="it-IT" dirty="0">
              <a:solidFill>
                <a:schemeClr val="bg1"/>
              </a:solidFill>
            </a:endParaRPr>
          </a:p>
        </p:txBody>
      </p:sp>
      <p:sp>
        <p:nvSpPr>
          <p:cNvPr id="2" name="CasellaDiTesto 1"/>
          <p:cNvSpPr txBox="1"/>
          <p:nvPr/>
        </p:nvSpPr>
        <p:spPr>
          <a:xfrm>
            <a:off x="127859" y="1924692"/>
            <a:ext cx="360040" cy="2677656"/>
          </a:xfrm>
          <a:prstGeom prst="rect">
            <a:avLst/>
          </a:prstGeom>
          <a:noFill/>
        </p:spPr>
        <p:txBody>
          <a:bodyPr wrap="square" rtlCol="0">
            <a:spAutoFit/>
          </a:bodyPr>
          <a:lstStyle/>
          <a:p>
            <a:r>
              <a:rPr lang="it-IT" sz="2400" dirty="0" err="1" smtClean="0">
                <a:solidFill>
                  <a:srgbClr val="FFC000"/>
                </a:solidFill>
              </a:rPr>
              <a:t>Ph</a:t>
            </a:r>
            <a:endParaRPr lang="it-IT" sz="2400" dirty="0" smtClean="0">
              <a:solidFill>
                <a:srgbClr val="FFC000"/>
              </a:solidFill>
            </a:endParaRPr>
          </a:p>
          <a:p>
            <a:r>
              <a:rPr lang="it-IT" sz="2400" dirty="0" err="1" smtClean="0">
                <a:solidFill>
                  <a:srgbClr val="FFC000"/>
                </a:solidFill>
              </a:rPr>
              <a:t>otons</a:t>
            </a:r>
            <a:endParaRPr lang="it-IT" sz="2400" dirty="0">
              <a:solidFill>
                <a:srgbClr val="FFC000"/>
              </a:solidFill>
            </a:endParaRPr>
          </a:p>
        </p:txBody>
      </p:sp>
      <p:sp>
        <p:nvSpPr>
          <p:cNvPr id="11" name="CasellaDiTesto 10"/>
          <p:cNvSpPr txBox="1"/>
          <p:nvPr/>
        </p:nvSpPr>
        <p:spPr>
          <a:xfrm>
            <a:off x="8582813" y="1924692"/>
            <a:ext cx="360040" cy="2677656"/>
          </a:xfrm>
          <a:prstGeom prst="rect">
            <a:avLst/>
          </a:prstGeom>
          <a:noFill/>
        </p:spPr>
        <p:txBody>
          <a:bodyPr wrap="square" rtlCol="0">
            <a:spAutoFit/>
          </a:bodyPr>
          <a:lstStyle/>
          <a:p>
            <a:r>
              <a:rPr lang="it-IT" sz="2400" dirty="0" err="1" smtClean="0">
                <a:solidFill>
                  <a:srgbClr val="FFC000"/>
                </a:solidFill>
              </a:rPr>
              <a:t>Protons</a:t>
            </a:r>
            <a:endParaRPr lang="it-IT" sz="2400" dirty="0">
              <a:solidFill>
                <a:srgbClr val="FFC000"/>
              </a:solidFill>
            </a:endParaRPr>
          </a:p>
        </p:txBody>
      </p:sp>
    </p:spTree>
    <p:extLst>
      <p:ext uri="{BB962C8B-B14F-4D97-AF65-F5344CB8AC3E}">
        <p14:creationId xmlns:p14="http://schemas.microsoft.com/office/powerpoint/2010/main" val="3880075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F:\New folder\Fotoni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058" t="3277" r="34716" b="21922"/>
          <a:stretch/>
        </p:blipFill>
        <p:spPr bwMode="auto">
          <a:xfrm>
            <a:off x="395536" y="871705"/>
            <a:ext cx="4123458" cy="547260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New folder\Protoni2.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531" r="37642" b="32746"/>
          <a:stretch/>
        </p:blipFill>
        <p:spPr bwMode="auto">
          <a:xfrm>
            <a:off x="4788023" y="740264"/>
            <a:ext cx="3549099" cy="48392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New folder\Fotoni.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3000" contrast="57000"/>
                    </a14:imgEffect>
                  </a14:imgLayer>
                </a14:imgProps>
              </a:ext>
              <a:ext uri="{28A0092B-C50C-407E-A947-70E740481C1C}">
                <a14:useLocalDpi xmlns:a14="http://schemas.microsoft.com/office/drawing/2010/main" val="0"/>
              </a:ext>
            </a:extLst>
          </a:blip>
          <a:srcRect l="81415" t="3782" r="14319" b="85353"/>
          <a:stretch/>
        </p:blipFill>
        <p:spPr bwMode="auto">
          <a:xfrm>
            <a:off x="3851920" y="147688"/>
            <a:ext cx="1130926" cy="2057175"/>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p:cNvSpPr txBox="1"/>
          <p:nvPr/>
        </p:nvSpPr>
        <p:spPr>
          <a:xfrm>
            <a:off x="127859" y="1924692"/>
            <a:ext cx="360040" cy="2677656"/>
          </a:xfrm>
          <a:prstGeom prst="rect">
            <a:avLst/>
          </a:prstGeom>
          <a:noFill/>
        </p:spPr>
        <p:txBody>
          <a:bodyPr wrap="square" rtlCol="0">
            <a:spAutoFit/>
          </a:bodyPr>
          <a:lstStyle/>
          <a:p>
            <a:r>
              <a:rPr lang="it-IT" sz="2400" dirty="0" err="1" smtClean="0">
                <a:solidFill>
                  <a:srgbClr val="FFC000"/>
                </a:solidFill>
              </a:rPr>
              <a:t>Photons</a:t>
            </a:r>
            <a:endParaRPr lang="it-IT" sz="2400" dirty="0">
              <a:solidFill>
                <a:srgbClr val="FFC000"/>
              </a:solidFill>
            </a:endParaRPr>
          </a:p>
        </p:txBody>
      </p:sp>
      <p:sp>
        <p:nvSpPr>
          <p:cNvPr id="13" name="CasellaDiTesto 12"/>
          <p:cNvSpPr txBox="1"/>
          <p:nvPr/>
        </p:nvSpPr>
        <p:spPr>
          <a:xfrm>
            <a:off x="8582813" y="1924692"/>
            <a:ext cx="360040" cy="2677656"/>
          </a:xfrm>
          <a:prstGeom prst="rect">
            <a:avLst/>
          </a:prstGeom>
          <a:noFill/>
        </p:spPr>
        <p:txBody>
          <a:bodyPr wrap="square" rtlCol="0">
            <a:spAutoFit/>
          </a:bodyPr>
          <a:lstStyle/>
          <a:p>
            <a:r>
              <a:rPr lang="it-IT" sz="2400" dirty="0" err="1" smtClean="0">
                <a:solidFill>
                  <a:srgbClr val="FFC000"/>
                </a:solidFill>
              </a:rPr>
              <a:t>Protons</a:t>
            </a:r>
            <a:endParaRPr lang="it-IT" sz="2400" dirty="0">
              <a:solidFill>
                <a:srgbClr val="FFC000"/>
              </a:solidFill>
            </a:endParaRPr>
          </a:p>
        </p:txBody>
      </p:sp>
    </p:spTree>
    <p:extLst>
      <p:ext uri="{BB962C8B-B14F-4D97-AF65-F5344CB8AC3E}">
        <p14:creationId xmlns:p14="http://schemas.microsoft.com/office/powerpoint/2010/main" val="27803914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C000"/>
                </a:solidFill>
              </a:rPr>
              <a:t>CSI: </a:t>
            </a:r>
            <a:r>
              <a:rPr lang="en-US" dirty="0" smtClean="0">
                <a:solidFill>
                  <a:srgbClr val="FFC000"/>
                </a:solidFill>
              </a:rPr>
              <a:t>a technically complex treatment</a:t>
            </a:r>
            <a:endParaRPr lang="en-US" dirty="0">
              <a:solidFill>
                <a:srgbClr val="FFC000"/>
              </a:solidFill>
            </a:endParaRPr>
          </a:p>
        </p:txBody>
      </p:sp>
      <p:pic>
        <p:nvPicPr>
          <p:cNvPr id="4099" name="Picture 3" descr="F:\Immagini CSI\charlie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79" t="33399" r="23816" b="4379"/>
          <a:stretch/>
        </p:blipFill>
        <p:spPr bwMode="auto">
          <a:xfrm>
            <a:off x="107503" y="1817440"/>
            <a:ext cx="8905217" cy="504056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755576" y="1916832"/>
            <a:ext cx="7848872" cy="4032448"/>
          </a:xfrm>
        </p:spPr>
        <p:txBody>
          <a:bodyPr>
            <a:normAutofit fontScale="70000" lnSpcReduction="20000"/>
          </a:bodyPr>
          <a:lstStyle/>
          <a:p>
            <a:r>
              <a:rPr lang="en-US" sz="4000" dirty="0" smtClean="0">
                <a:solidFill>
                  <a:schemeClr val="bg1"/>
                </a:solidFill>
              </a:rPr>
              <a:t>Extensive </a:t>
            </a:r>
            <a:r>
              <a:rPr lang="en-US" sz="4000" dirty="0" err="1" smtClean="0">
                <a:solidFill>
                  <a:schemeClr val="bg1"/>
                </a:solidFill>
              </a:rPr>
              <a:t>cranio</a:t>
            </a:r>
            <a:r>
              <a:rPr lang="en-US" sz="4000" dirty="0" smtClean="0">
                <a:solidFill>
                  <a:schemeClr val="bg1"/>
                </a:solidFill>
              </a:rPr>
              <a:t>-caudal tumor volume </a:t>
            </a:r>
            <a:r>
              <a:rPr lang="it-IT" sz="4000" dirty="0" smtClean="0">
                <a:solidFill>
                  <a:schemeClr val="bg1"/>
                </a:solidFill>
              </a:rPr>
              <a:t>→</a:t>
            </a:r>
          </a:p>
          <a:p>
            <a:endParaRPr lang="it-IT" sz="4000" dirty="0" smtClean="0">
              <a:solidFill>
                <a:schemeClr val="bg1"/>
              </a:solidFill>
            </a:endParaRPr>
          </a:p>
          <a:p>
            <a:r>
              <a:rPr lang="en-US" sz="4000" dirty="0" smtClean="0">
                <a:solidFill>
                  <a:schemeClr val="bg1"/>
                </a:solidFill>
              </a:rPr>
              <a:t>Necessity to have two or more </a:t>
            </a:r>
            <a:r>
              <a:rPr lang="en-US" sz="4000" dirty="0" err="1" smtClean="0">
                <a:solidFill>
                  <a:schemeClr val="bg1"/>
                </a:solidFill>
              </a:rPr>
              <a:t>isocenters</a:t>
            </a:r>
            <a:r>
              <a:rPr lang="en-US" sz="4000" dirty="0" smtClean="0">
                <a:solidFill>
                  <a:schemeClr val="bg1"/>
                </a:solidFill>
              </a:rPr>
              <a:t> →</a:t>
            </a:r>
          </a:p>
          <a:p>
            <a:endParaRPr lang="en-US" sz="4000" dirty="0" smtClean="0">
              <a:solidFill>
                <a:schemeClr val="bg1"/>
              </a:solidFill>
            </a:endParaRPr>
          </a:p>
          <a:p>
            <a:r>
              <a:rPr lang="en-US" sz="4000" dirty="0" smtClean="0">
                <a:solidFill>
                  <a:schemeClr val="bg1"/>
                </a:solidFill>
              </a:rPr>
              <a:t>Necessity to have one or more zones of junction</a:t>
            </a:r>
          </a:p>
          <a:p>
            <a:pPr marL="0" indent="0">
              <a:buNone/>
            </a:pPr>
            <a:endParaRPr lang="en-US" dirty="0" smtClean="0">
              <a:solidFill>
                <a:schemeClr val="bg1"/>
              </a:solidFill>
            </a:endParaRPr>
          </a:p>
          <a:p>
            <a:pPr marL="0" indent="0">
              <a:buNone/>
            </a:pPr>
            <a:endParaRPr lang="en-US" dirty="0" smtClean="0">
              <a:solidFill>
                <a:schemeClr val="bg1"/>
              </a:solidFill>
            </a:endParaRPr>
          </a:p>
          <a:p>
            <a:pPr marL="0" indent="0">
              <a:buNone/>
            </a:pPr>
            <a:endParaRPr lang="it-IT" dirty="0" smtClean="0">
              <a:solidFill>
                <a:schemeClr val="bg1"/>
              </a:solidFill>
            </a:endParaRPr>
          </a:p>
          <a:p>
            <a:pPr marL="0" indent="0">
              <a:buNone/>
            </a:pPr>
            <a:endParaRPr lang="it-IT" dirty="0">
              <a:solidFill>
                <a:schemeClr val="bg1"/>
              </a:solidFill>
            </a:endParaRPr>
          </a:p>
          <a:p>
            <a:pPr marL="0" indent="0" algn="just">
              <a:buNone/>
            </a:pPr>
            <a:r>
              <a:rPr lang="en-US" sz="2800" dirty="0" smtClean="0">
                <a:solidFill>
                  <a:srgbClr val="00B0F0"/>
                </a:solidFill>
              </a:rPr>
              <a:t>Note: The conventional radiotherapy has resolved these problems with the </a:t>
            </a:r>
            <a:r>
              <a:rPr lang="en-US" sz="2800" dirty="0" err="1" smtClean="0">
                <a:solidFill>
                  <a:srgbClr val="00B0F0"/>
                </a:solidFill>
              </a:rPr>
              <a:t>Tomotherapy</a:t>
            </a:r>
            <a:r>
              <a:rPr lang="en-US" sz="2800" dirty="0" smtClean="0">
                <a:solidFill>
                  <a:srgbClr val="00B0F0"/>
                </a:solidFill>
              </a:rPr>
              <a:t> helical delivery</a:t>
            </a:r>
            <a:endParaRPr lang="en-US" sz="2800" dirty="0">
              <a:solidFill>
                <a:srgbClr val="00B0F0"/>
              </a:solidFill>
            </a:endParaRPr>
          </a:p>
        </p:txBody>
      </p:sp>
    </p:spTree>
    <p:extLst>
      <p:ext uri="{BB962C8B-B14F-4D97-AF65-F5344CB8AC3E}">
        <p14:creationId xmlns:p14="http://schemas.microsoft.com/office/powerpoint/2010/main" val="8774435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5400" dirty="0" smtClean="0">
                <a:solidFill>
                  <a:srgbClr val="FFC000"/>
                </a:solidFill>
                <a:latin typeface="LilyUPC" panose="020B0604020202020204" pitchFamily="34" charset="-34"/>
                <a:cs typeface="LilyUPC" panose="020B0604020202020204" pitchFamily="34" charset="-34"/>
              </a:rPr>
              <a:t>Cosa è la Protonterapia</a:t>
            </a:r>
            <a:endParaRPr lang="en-US" sz="5400" dirty="0">
              <a:solidFill>
                <a:srgbClr val="FFC000"/>
              </a:solidFill>
              <a:latin typeface="LilyUPC" panose="020B0604020202020204" pitchFamily="34" charset="-34"/>
              <a:cs typeface="LilyUPC" panose="020B0604020202020204" pitchFamily="34" charset="-34"/>
            </a:endParaRPr>
          </a:p>
        </p:txBody>
      </p:sp>
      <p:sp>
        <p:nvSpPr>
          <p:cNvPr id="3" name="Segnaposto contenuto 2"/>
          <p:cNvSpPr>
            <a:spLocks noGrp="1"/>
          </p:cNvSpPr>
          <p:nvPr>
            <p:ph idx="1"/>
          </p:nvPr>
        </p:nvSpPr>
        <p:spPr>
          <a:xfrm>
            <a:off x="400255" y="1748623"/>
            <a:ext cx="8229600" cy="4525963"/>
          </a:xfrm>
        </p:spPr>
        <p:txBody>
          <a:bodyPr>
            <a:normAutofit lnSpcReduction="10000"/>
          </a:bodyPr>
          <a:lstStyle/>
          <a:p>
            <a:pPr algn="just"/>
            <a:r>
              <a:rPr lang="it-IT" dirty="0" smtClean="0">
                <a:solidFill>
                  <a:schemeClr val="bg1"/>
                </a:solidFill>
              </a:rPr>
              <a:t>La </a:t>
            </a:r>
            <a:r>
              <a:rPr lang="it-IT" dirty="0" err="1" smtClean="0">
                <a:solidFill>
                  <a:schemeClr val="bg1"/>
                </a:solidFill>
              </a:rPr>
              <a:t>Protonterapia</a:t>
            </a:r>
            <a:r>
              <a:rPr lang="it-IT" dirty="0" smtClean="0">
                <a:solidFill>
                  <a:schemeClr val="bg1"/>
                </a:solidFill>
              </a:rPr>
              <a:t> è una terapia ‘radiante’ che utilizza fasci di particelle (protoni) indirizzate su tessuti patologici nei quali provoca, attraverso processi di ionizzazione, la rottura delle catene di DNA e la conseguente morte cellulare</a:t>
            </a:r>
          </a:p>
          <a:p>
            <a:pPr algn="just"/>
            <a:r>
              <a:rPr lang="it-IT" dirty="0" smtClean="0">
                <a:solidFill>
                  <a:schemeClr val="bg1"/>
                </a:solidFill>
              </a:rPr>
              <a:t>La </a:t>
            </a:r>
            <a:r>
              <a:rPr lang="it-IT" dirty="0" err="1" smtClean="0">
                <a:solidFill>
                  <a:schemeClr val="bg1"/>
                </a:solidFill>
              </a:rPr>
              <a:t>Protonterapia</a:t>
            </a:r>
            <a:r>
              <a:rPr lang="it-IT" dirty="0" smtClean="0">
                <a:solidFill>
                  <a:schemeClr val="bg1"/>
                </a:solidFill>
              </a:rPr>
              <a:t> si pone come cura alternativa o, in alcuni casi, complementare alla radioterapia convenzionale a fotoni</a:t>
            </a:r>
            <a:endParaRPr lang="en-US" dirty="0">
              <a:solidFill>
                <a:schemeClr val="bg1"/>
              </a:solidFill>
            </a:endParaRPr>
          </a:p>
        </p:txBody>
      </p:sp>
      <p:sp>
        <p:nvSpPr>
          <p:cNvPr id="5" name="CasellaDiTesto 4"/>
          <p:cNvSpPr txBox="1"/>
          <p:nvPr/>
        </p:nvSpPr>
        <p:spPr>
          <a:xfrm>
            <a:off x="3923928" y="1640842"/>
            <a:ext cx="1569914" cy="769441"/>
          </a:xfrm>
          <a:prstGeom prst="rect">
            <a:avLst/>
          </a:prstGeom>
          <a:noFill/>
        </p:spPr>
        <p:txBody>
          <a:bodyPr wrap="square" rtlCol="0">
            <a:spAutoFit/>
          </a:bodyPr>
          <a:lstStyle/>
          <a:p>
            <a:r>
              <a:rPr lang="it-IT" sz="4400" dirty="0" smtClean="0">
                <a:solidFill>
                  <a:schemeClr val="bg1"/>
                </a:solidFill>
              </a:rPr>
              <a:t>1946</a:t>
            </a:r>
            <a:endParaRPr lang="en-US" sz="4400" dirty="0">
              <a:solidFill>
                <a:schemeClr val="bg1"/>
              </a:solidFill>
            </a:endParaRPr>
          </a:p>
        </p:txBody>
      </p:sp>
      <p:sp>
        <p:nvSpPr>
          <p:cNvPr id="6" name="CasellaDiTesto 5"/>
          <p:cNvSpPr txBox="1"/>
          <p:nvPr/>
        </p:nvSpPr>
        <p:spPr>
          <a:xfrm>
            <a:off x="2952315" y="5085184"/>
            <a:ext cx="3672408" cy="646331"/>
          </a:xfrm>
          <a:prstGeom prst="rect">
            <a:avLst/>
          </a:prstGeom>
          <a:noFill/>
        </p:spPr>
        <p:txBody>
          <a:bodyPr wrap="square" rtlCol="0">
            <a:spAutoFit/>
          </a:bodyPr>
          <a:lstStyle/>
          <a:p>
            <a:r>
              <a:rPr lang="it-IT" sz="3600" dirty="0" smtClean="0">
                <a:solidFill>
                  <a:schemeClr val="bg1"/>
                </a:solidFill>
              </a:rPr>
              <a:t>Robert R. Wilson</a:t>
            </a:r>
            <a:endParaRPr lang="en-US" sz="3600" dirty="0">
              <a:solidFill>
                <a:schemeClr val="bg1"/>
              </a:solidFill>
            </a:endParaRPr>
          </a:p>
        </p:txBody>
      </p:sp>
      <p:sp>
        <p:nvSpPr>
          <p:cNvPr id="7" name="CasellaDiTesto 6"/>
          <p:cNvSpPr txBox="1"/>
          <p:nvPr/>
        </p:nvSpPr>
        <p:spPr>
          <a:xfrm>
            <a:off x="683568" y="2924944"/>
            <a:ext cx="7560839" cy="1077218"/>
          </a:xfrm>
          <a:prstGeom prst="rect">
            <a:avLst/>
          </a:prstGeom>
          <a:noFill/>
        </p:spPr>
        <p:txBody>
          <a:bodyPr wrap="square" rtlCol="0">
            <a:spAutoFit/>
          </a:bodyPr>
          <a:lstStyle/>
          <a:p>
            <a:r>
              <a:rPr lang="it-IT" sz="4400" dirty="0" smtClean="0">
                <a:solidFill>
                  <a:schemeClr val="bg1"/>
                </a:solidFill>
              </a:rPr>
              <a:t>         1954                          1957</a:t>
            </a:r>
          </a:p>
          <a:p>
            <a:r>
              <a:rPr lang="it-IT" sz="2000" dirty="0" smtClean="0">
                <a:solidFill>
                  <a:schemeClr val="bg1"/>
                </a:solidFill>
              </a:rPr>
              <a:t>Berkeley </a:t>
            </a:r>
            <a:r>
              <a:rPr lang="it-IT" sz="2000" dirty="0" err="1" smtClean="0">
                <a:solidFill>
                  <a:schemeClr val="bg1"/>
                </a:solidFill>
              </a:rPr>
              <a:t>Radiation</a:t>
            </a:r>
            <a:r>
              <a:rPr lang="it-IT" sz="2000" dirty="0" smtClean="0">
                <a:solidFill>
                  <a:schemeClr val="bg1"/>
                </a:solidFill>
              </a:rPr>
              <a:t> </a:t>
            </a:r>
            <a:r>
              <a:rPr lang="it-IT" sz="2000" dirty="0" err="1" smtClean="0">
                <a:solidFill>
                  <a:schemeClr val="bg1"/>
                </a:solidFill>
              </a:rPr>
              <a:t>Laboratory</a:t>
            </a:r>
            <a:r>
              <a:rPr lang="it-IT" sz="2000" dirty="0" smtClean="0">
                <a:solidFill>
                  <a:schemeClr val="bg1"/>
                </a:solidFill>
              </a:rPr>
              <a:t>, CA                              Uppsala, </a:t>
            </a:r>
            <a:r>
              <a:rPr lang="it-IT" sz="2000" dirty="0" err="1" smtClean="0">
                <a:solidFill>
                  <a:schemeClr val="bg1"/>
                </a:solidFill>
              </a:rPr>
              <a:t>Sweden</a:t>
            </a:r>
            <a:endParaRPr lang="en-US" sz="2000" dirty="0">
              <a:solidFill>
                <a:schemeClr val="bg1"/>
              </a:solidFill>
            </a:endParaRPr>
          </a:p>
        </p:txBody>
      </p:sp>
      <p:sp>
        <p:nvSpPr>
          <p:cNvPr id="8" name="CasellaDiTesto 7"/>
          <p:cNvSpPr txBox="1"/>
          <p:nvPr/>
        </p:nvSpPr>
        <p:spPr>
          <a:xfrm>
            <a:off x="647564" y="1966188"/>
            <a:ext cx="7920880" cy="3046988"/>
          </a:xfrm>
          <a:prstGeom prst="rect">
            <a:avLst/>
          </a:prstGeom>
          <a:noFill/>
        </p:spPr>
        <p:txBody>
          <a:bodyPr wrap="square" rtlCol="0">
            <a:spAutoFit/>
          </a:bodyPr>
          <a:lstStyle/>
          <a:p>
            <a:pPr algn="ctr"/>
            <a:r>
              <a:rPr lang="it-IT" sz="4400" dirty="0" smtClean="0">
                <a:solidFill>
                  <a:schemeClr val="bg1"/>
                </a:solidFill>
              </a:rPr>
              <a:t>1989</a:t>
            </a:r>
          </a:p>
          <a:p>
            <a:pPr algn="ctr"/>
            <a:r>
              <a:rPr lang="it-IT" sz="2000" dirty="0" smtClean="0">
                <a:solidFill>
                  <a:schemeClr val="bg1"/>
                </a:solidFill>
              </a:rPr>
              <a:t>Trattamento tumori oculari del primo centro a base ospedaliera nel mondo, </a:t>
            </a:r>
            <a:r>
              <a:rPr lang="it-IT" sz="2000" dirty="0" err="1" smtClean="0">
                <a:solidFill>
                  <a:schemeClr val="bg1"/>
                </a:solidFill>
              </a:rPr>
              <a:t>Clatterbridge</a:t>
            </a:r>
            <a:r>
              <a:rPr lang="it-IT" sz="2000" dirty="0" smtClean="0">
                <a:solidFill>
                  <a:schemeClr val="bg1"/>
                </a:solidFill>
              </a:rPr>
              <a:t> (UK)</a:t>
            </a:r>
          </a:p>
          <a:p>
            <a:pPr algn="ctr"/>
            <a:endParaRPr lang="it-IT" sz="4400" dirty="0" smtClean="0">
              <a:solidFill>
                <a:schemeClr val="bg1"/>
              </a:solidFill>
            </a:endParaRPr>
          </a:p>
          <a:p>
            <a:pPr algn="ctr"/>
            <a:r>
              <a:rPr lang="it-IT" sz="4400" dirty="0" smtClean="0">
                <a:solidFill>
                  <a:schemeClr val="bg1"/>
                </a:solidFill>
              </a:rPr>
              <a:t>1990</a:t>
            </a:r>
          </a:p>
          <a:p>
            <a:pPr algn="ctr"/>
            <a:r>
              <a:rPr lang="it-IT" sz="2000" dirty="0" err="1" smtClean="0">
                <a:solidFill>
                  <a:schemeClr val="bg1"/>
                </a:solidFill>
              </a:rPr>
              <a:t>Loma</a:t>
            </a:r>
            <a:r>
              <a:rPr lang="it-IT" sz="2000" dirty="0" smtClean="0">
                <a:solidFill>
                  <a:schemeClr val="bg1"/>
                </a:solidFill>
              </a:rPr>
              <a:t> Linda </a:t>
            </a:r>
            <a:r>
              <a:rPr lang="it-IT" sz="2000" dirty="0" err="1" smtClean="0">
                <a:solidFill>
                  <a:schemeClr val="bg1"/>
                </a:solidFill>
              </a:rPr>
              <a:t>University</a:t>
            </a:r>
            <a:r>
              <a:rPr lang="it-IT" sz="2000" dirty="0" smtClean="0">
                <a:solidFill>
                  <a:schemeClr val="bg1"/>
                </a:solidFill>
              </a:rPr>
              <a:t> </a:t>
            </a:r>
            <a:r>
              <a:rPr lang="it-IT" sz="2000" dirty="0" err="1" smtClean="0">
                <a:solidFill>
                  <a:schemeClr val="bg1"/>
                </a:solidFill>
              </a:rPr>
              <a:t>Medical</a:t>
            </a:r>
            <a:r>
              <a:rPr lang="it-IT" sz="2000" dirty="0" smtClean="0">
                <a:solidFill>
                  <a:schemeClr val="bg1"/>
                </a:solidFill>
              </a:rPr>
              <a:t> Center, </a:t>
            </a:r>
            <a:r>
              <a:rPr lang="it-IT" sz="2000" dirty="0" err="1" smtClean="0">
                <a:solidFill>
                  <a:schemeClr val="bg1"/>
                </a:solidFill>
              </a:rPr>
              <a:t>Loma</a:t>
            </a:r>
            <a:r>
              <a:rPr lang="it-IT" sz="2000" dirty="0" smtClean="0">
                <a:solidFill>
                  <a:schemeClr val="bg1"/>
                </a:solidFill>
              </a:rPr>
              <a:t> Linda (CA)</a:t>
            </a:r>
          </a:p>
        </p:txBody>
      </p:sp>
      <p:sp>
        <p:nvSpPr>
          <p:cNvPr id="9" name="CasellaDiTesto 8"/>
          <p:cNvSpPr txBox="1"/>
          <p:nvPr/>
        </p:nvSpPr>
        <p:spPr>
          <a:xfrm>
            <a:off x="496417" y="1751325"/>
            <a:ext cx="8424936" cy="3477875"/>
          </a:xfrm>
          <a:prstGeom prst="rect">
            <a:avLst/>
          </a:prstGeom>
          <a:noFill/>
        </p:spPr>
        <p:txBody>
          <a:bodyPr wrap="square" rtlCol="0">
            <a:spAutoFit/>
          </a:bodyPr>
          <a:lstStyle/>
          <a:p>
            <a:pPr algn="ctr"/>
            <a:r>
              <a:rPr lang="it-IT" sz="4400" dirty="0" smtClean="0">
                <a:solidFill>
                  <a:schemeClr val="bg1"/>
                </a:solidFill>
              </a:rPr>
              <a:t>OGGI nel mondo</a:t>
            </a:r>
          </a:p>
          <a:p>
            <a:pPr algn="ctr"/>
            <a:endParaRPr lang="it-IT" sz="4400" dirty="0" smtClean="0">
              <a:solidFill>
                <a:schemeClr val="bg1"/>
              </a:solidFill>
            </a:endParaRPr>
          </a:p>
          <a:p>
            <a:pPr algn="ctr"/>
            <a:r>
              <a:rPr lang="it-IT" sz="3200" dirty="0" smtClean="0">
                <a:solidFill>
                  <a:schemeClr val="bg1"/>
                </a:solidFill>
              </a:rPr>
              <a:t>Più di 50 centri in tutto il mondo ed altrettanti progetti in corso d’opera, di cui una parte rilevante in Europa</a:t>
            </a:r>
          </a:p>
          <a:p>
            <a:endParaRPr lang="en-US" sz="3600" dirty="0">
              <a:solidFill>
                <a:schemeClr val="bg1"/>
              </a:solidFill>
            </a:endParaRPr>
          </a:p>
        </p:txBody>
      </p:sp>
      <p:sp>
        <p:nvSpPr>
          <p:cNvPr id="10" name="CasellaDiTesto 9"/>
          <p:cNvSpPr txBox="1"/>
          <p:nvPr/>
        </p:nvSpPr>
        <p:spPr>
          <a:xfrm>
            <a:off x="827584" y="1723449"/>
            <a:ext cx="7560839" cy="4585871"/>
          </a:xfrm>
          <a:prstGeom prst="rect">
            <a:avLst/>
          </a:prstGeom>
          <a:noFill/>
        </p:spPr>
        <p:txBody>
          <a:bodyPr wrap="square" rtlCol="0">
            <a:spAutoFit/>
          </a:bodyPr>
          <a:lstStyle/>
          <a:p>
            <a:pPr algn="ctr"/>
            <a:r>
              <a:rPr lang="it-IT" sz="4400" dirty="0" smtClean="0">
                <a:solidFill>
                  <a:schemeClr val="bg1"/>
                </a:solidFill>
              </a:rPr>
              <a:t>OGGI in Italia</a:t>
            </a:r>
          </a:p>
          <a:p>
            <a:pPr algn="ctr"/>
            <a:endParaRPr lang="it-IT" sz="2000" dirty="0" smtClean="0">
              <a:solidFill>
                <a:schemeClr val="bg1"/>
              </a:solidFill>
            </a:endParaRPr>
          </a:p>
          <a:p>
            <a:pPr algn="ctr"/>
            <a:r>
              <a:rPr lang="it-IT" sz="3200" dirty="0" smtClean="0">
                <a:solidFill>
                  <a:srgbClr val="FFC000"/>
                </a:solidFill>
              </a:rPr>
              <a:t>Catania</a:t>
            </a:r>
            <a:r>
              <a:rPr lang="it-IT" sz="3200" dirty="0" smtClean="0">
                <a:solidFill>
                  <a:schemeClr val="bg1"/>
                </a:solidFill>
              </a:rPr>
              <a:t>, linea fissa, terapia dei tumori dell’occhio con protoni</a:t>
            </a:r>
          </a:p>
          <a:p>
            <a:pPr algn="ctr"/>
            <a:r>
              <a:rPr lang="it-IT" sz="3200" dirty="0" smtClean="0">
                <a:solidFill>
                  <a:srgbClr val="FFC000"/>
                </a:solidFill>
              </a:rPr>
              <a:t>Pavia</a:t>
            </a:r>
            <a:r>
              <a:rPr lang="it-IT" sz="3200" dirty="0" smtClean="0">
                <a:solidFill>
                  <a:schemeClr val="bg1"/>
                </a:solidFill>
              </a:rPr>
              <a:t>, CNAO, terapia tumori di tutto il corpo con protoni e ioni carbonio</a:t>
            </a:r>
          </a:p>
          <a:p>
            <a:pPr algn="ctr"/>
            <a:r>
              <a:rPr lang="it-IT" sz="3200" dirty="0" smtClean="0">
                <a:solidFill>
                  <a:srgbClr val="FFC000"/>
                </a:solidFill>
              </a:rPr>
              <a:t>Trento</a:t>
            </a:r>
            <a:r>
              <a:rPr lang="it-IT" sz="3200" dirty="0" smtClean="0">
                <a:solidFill>
                  <a:schemeClr val="bg1"/>
                </a:solidFill>
              </a:rPr>
              <a:t>, APSS, terapia tumori di tutto il corpo con protoni</a:t>
            </a:r>
          </a:p>
          <a:p>
            <a:pPr algn="ctr"/>
            <a:r>
              <a:rPr lang="it-IT" dirty="0" smtClean="0">
                <a:solidFill>
                  <a:schemeClr val="bg1"/>
                </a:solidFill>
              </a:rPr>
              <a:t>															</a:t>
            </a:r>
            <a:endParaRPr lang="en-US" dirty="0">
              <a:solidFill>
                <a:schemeClr val="bg1"/>
              </a:solidFill>
            </a:endParaRPr>
          </a:p>
        </p:txBody>
      </p:sp>
      <p:pic>
        <p:nvPicPr>
          <p:cNvPr id="2050" name="Picture 2" descr="C:\Users\5320265\Documents\Formazione\Eventi, Convegni\2016\reggio emilia novembre\Presentazione\Immagini\Robert Wils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2651" y="2559241"/>
            <a:ext cx="1905000" cy="2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12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3" nodeType="clickEffect">
                                  <p:stCondLst>
                                    <p:cond delay="0"/>
                                  </p:stCondLst>
                                  <p:childTnLst>
                                    <p:animEffect transition="out" filter="fade">
                                      <p:cBhvr>
                                        <p:cTn id="14" dur="500"/>
                                        <p:tgtEl>
                                          <p:spTgt spid="3">
                                            <p:txEl>
                                              <p:pRg st="0" end="0"/>
                                            </p:txEl>
                                          </p:spTgt>
                                        </p:tgtEl>
                                      </p:cBhvr>
                                    </p:animEffect>
                                    <p:set>
                                      <p:cBhvr>
                                        <p:cTn id="15" dur="1" fill="hold">
                                          <p:stCondLst>
                                            <p:cond delay="499"/>
                                          </p:stCondLst>
                                        </p:cTn>
                                        <p:tgtEl>
                                          <p:spTgt spid="3">
                                            <p:txEl>
                                              <p:pRg st="0" end="0"/>
                                            </p:txEl>
                                          </p:spTgt>
                                        </p:tgtEl>
                                        <p:attrNameLst>
                                          <p:attrName>style.visibility</p:attrName>
                                        </p:attrNameLst>
                                      </p:cBhvr>
                                      <p:to>
                                        <p:strVal val="hidden"/>
                                      </p:to>
                                    </p:set>
                                  </p:childTnLst>
                                </p:cTn>
                              </p:par>
                              <p:par>
                                <p:cTn id="16" presetID="10" presetClass="exit" presetSubtype="0" fill="hold" grpId="3" nodeType="withEffect">
                                  <p:stCondLst>
                                    <p:cond delay="0"/>
                                  </p:stCondLst>
                                  <p:childTnLst>
                                    <p:animEffect transition="out" filter="fade">
                                      <p:cBhvr>
                                        <p:cTn id="17" dur="500"/>
                                        <p:tgtEl>
                                          <p:spTgt spid="3">
                                            <p:txEl>
                                              <p:pRg st="1" end="1"/>
                                            </p:txEl>
                                          </p:spTgt>
                                        </p:tgtEl>
                                      </p:cBhvr>
                                    </p:animEffect>
                                    <p:set>
                                      <p:cBhvr>
                                        <p:cTn id="18"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par>
                                <p:cTn id="33" presetID="14" presetClass="entr" presetSubtype="10"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randombar(horizontal)">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par>
                                <p:cTn id="41" presetID="2" presetClass="exit" presetSubtype="4" fill="hold" grpId="1" nodeType="withEffect">
                                  <p:stCondLst>
                                    <p:cond delay="0"/>
                                  </p:stCondLst>
                                  <p:childTnLst>
                                    <p:anim calcmode="lin" valueType="num">
                                      <p:cBhvr additive="base">
                                        <p:cTn id="42" dur="500"/>
                                        <p:tgtEl>
                                          <p:spTgt spid="5"/>
                                        </p:tgtEl>
                                        <p:attrNameLst>
                                          <p:attrName>ppt_x</p:attrName>
                                        </p:attrNameLst>
                                      </p:cBhvr>
                                      <p:tavLst>
                                        <p:tav tm="0">
                                          <p:val>
                                            <p:strVal val="ppt_x"/>
                                          </p:val>
                                        </p:tav>
                                        <p:tav tm="100000">
                                          <p:val>
                                            <p:strVal val="ppt_x"/>
                                          </p:val>
                                        </p:tav>
                                      </p:tavLst>
                                    </p:anim>
                                    <p:anim calcmode="lin" valueType="num">
                                      <p:cBhvr additive="base">
                                        <p:cTn id="43" dur="500"/>
                                        <p:tgtEl>
                                          <p:spTgt spid="5"/>
                                        </p:tgtEl>
                                        <p:attrNameLst>
                                          <p:attrName>ppt_y</p:attrName>
                                        </p:attrNameLst>
                                      </p:cBhvr>
                                      <p:tavLst>
                                        <p:tav tm="0">
                                          <p:val>
                                            <p:strVal val="ppt_y"/>
                                          </p:val>
                                        </p:tav>
                                        <p:tav tm="100000">
                                          <p:val>
                                            <p:strVal val="1+ppt_h/2"/>
                                          </p:val>
                                        </p:tav>
                                      </p:tavLst>
                                    </p:anim>
                                    <p:set>
                                      <p:cBhvr>
                                        <p:cTn id="44" dur="1" fill="hold">
                                          <p:stCondLst>
                                            <p:cond delay="499"/>
                                          </p:stCondLst>
                                        </p:cTn>
                                        <p:tgtEl>
                                          <p:spTgt spid="5"/>
                                        </p:tgtEl>
                                        <p:attrNameLst>
                                          <p:attrName>style.visibility</p:attrName>
                                        </p:attrNameLst>
                                      </p:cBhvr>
                                      <p:to>
                                        <p:strVal val="hidden"/>
                                      </p:to>
                                    </p:set>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10" presetClass="exit" presetSubtype="0" fill="hold" nodeType="withEffect">
                                  <p:stCondLst>
                                    <p:cond delay="0"/>
                                  </p:stCondLst>
                                  <p:childTnLst>
                                    <p:animEffect transition="out" filter="fade">
                                      <p:cBhvr>
                                        <p:cTn id="50" dur="500"/>
                                        <p:tgtEl>
                                          <p:spTgt spid="2050"/>
                                        </p:tgtEl>
                                      </p:cBhvr>
                                    </p:animEffect>
                                    <p:set>
                                      <p:cBhvr>
                                        <p:cTn id="51" dur="1" fill="hold">
                                          <p:stCondLst>
                                            <p:cond delay="499"/>
                                          </p:stCondLst>
                                        </p:cTn>
                                        <p:tgtEl>
                                          <p:spTgt spid="205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5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1" nodeType="clickEffect">
                                  <p:stCondLst>
                                    <p:cond delay="0"/>
                                  </p:stCondLst>
                                  <p:childTnLst>
                                    <p:animEffect transition="out" filter="randombar(horizontal)">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53" presetClass="entr" presetSubtype="16"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ntr" presetSubtype="0" fill="hold" grpId="0" nodeType="with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fade">
                                      <p:cBhvr>
                                        <p:cTn id="7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P spid="3" grpId="3" uiExpand="1" build="p"/>
      <p:bldP spid="5" grpId="0"/>
      <p:bldP spid="5" grpId="1"/>
      <p:bldP spid="6" grpId="0"/>
      <p:bldP spid="6" grpId="1"/>
      <p:bldP spid="7" grpId="0"/>
      <p:bldP spid="7" grpId="1"/>
      <p:bldP spid="8" grpId="0"/>
      <p:bldP spid="8" grpId="1"/>
      <p:bldP spid="9" grpId="0"/>
      <p:bldP spid="9" grpId="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descr="F:\Immagini CSI\image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21" t="16205" r="27950" b="30215"/>
          <a:stretch/>
        </p:blipFill>
        <p:spPr bwMode="auto">
          <a:xfrm>
            <a:off x="251520" y="1700808"/>
            <a:ext cx="8424936" cy="4795861"/>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2339752" y="1484784"/>
            <a:ext cx="6336704" cy="4896544"/>
          </a:xfrm>
        </p:spPr>
        <p:txBody>
          <a:bodyPr>
            <a:noAutofit/>
          </a:bodyPr>
          <a:lstStyle/>
          <a:p>
            <a:r>
              <a:rPr lang="en-US" sz="2800" dirty="0" err="1" smtClean="0">
                <a:solidFill>
                  <a:schemeClr val="bg1"/>
                </a:solidFill>
              </a:rPr>
              <a:t>Medulloblastoma</a:t>
            </a:r>
            <a:r>
              <a:rPr lang="en-US" sz="2800" dirty="0" smtClean="0">
                <a:solidFill>
                  <a:schemeClr val="bg1"/>
                </a:solidFill>
              </a:rPr>
              <a:t> is the most common malignant tumor in childhood.  Being a tumor that primarily strikes in pediatric age the patient can be put over anesthesia (cut off around 5\6 years of age)</a:t>
            </a:r>
          </a:p>
          <a:p>
            <a:pPr algn="just"/>
            <a:r>
              <a:rPr lang="en-US" sz="2800" dirty="0" smtClean="0">
                <a:solidFill>
                  <a:schemeClr val="bg1"/>
                </a:solidFill>
              </a:rPr>
              <a:t>Total column irradiation for compensate bones growth dysfunction (cut-off 12/14 years of age)</a:t>
            </a:r>
          </a:p>
          <a:p>
            <a:pPr algn="just"/>
            <a:r>
              <a:rPr lang="en-US" sz="2800" dirty="0" err="1" smtClean="0">
                <a:solidFill>
                  <a:schemeClr val="bg1"/>
                </a:solidFill>
              </a:rPr>
              <a:t>Cribriform</a:t>
            </a:r>
            <a:r>
              <a:rPr lang="en-US" sz="2800" dirty="0" smtClean="0">
                <a:solidFill>
                  <a:schemeClr val="bg1"/>
                </a:solidFill>
              </a:rPr>
              <a:t> plate under risk of recurrences</a:t>
            </a:r>
            <a:endParaRPr lang="en-US" sz="2800" dirty="0">
              <a:solidFill>
                <a:schemeClr val="bg1"/>
              </a:solidFill>
            </a:endParaRPr>
          </a:p>
        </p:txBody>
      </p:sp>
      <p:sp>
        <p:nvSpPr>
          <p:cNvPr id="5" name="Titolo 1"/>
          <p:cNvSpPr>
            <a:spLocks noGrp="1"/>
          </p:cNvSpPr>
          <p:nvPr>
            <p:ph type="title"/>
          </p:nvPr>
        </p:nvSpPr>
        <p:spPr>
          <a:xfrm>
            <a:off x="457200" y="274638"/>
            <a:ext cx="8229600" cy="1143000"/>
          </a:xfrm>
        </p:spPr>
        <p:txBody>
          <a:bodyPr>
            <a:normAutofit/>
          </a:bodyPr>
          <a:lstStyle/>
          <a:p>
            <a:r>
              <a:rPr lang="it-IT" dirty="0" smtClean="0">
                <a:solidFill>
                  <a:srgbClr val="FFC000"/>
                </a:solidFill>
              </a:rPr>
              <a:t>CSI: </a:t>
            </a:r>
            <a:r>
              <a:rPr lang="en-US" dirty="0" smtClean="0">
                <a:solidFill>
                  <a:srgbClr val="FFC000"/>
                </a:solidFill>
              </a:rPr>
              <a:t>a clinically complex treatment</a:t>
            </a:r>
            <a:endParaRPr lang="en-US" dirty="0">
              <a:solidFill>
                <a:srgbClr val="FFC000"/>
              </a:solidFill>
            </a:endParaRPr>
          </a:p>
        </p:txBody>
      </p:sp>
    </p:spTree>
    <p:extLst>
      <p:ext uri="{BB962C8B-B14F-4D97-AF65-F5344CB8AC3E}">
        <p14:creationId xmlns:p14="http://schemas.microsoft.com/office/powerpoint/2010/main" val="41758512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467544" y="260648"/>
            <a:ext cx="8229600" cy="1143000"/>
          </a:xfrm>
        </p:spPr>
        <p:txBody>
          <a:bodyPr/>
          <a:lstStyle/>
          <a:p>
            <a:r>
              <a:rPr lang="en-US" dirty="0" smtClean="0">
                <a:solidFill>
                  <a:srgbClr val="FFC000"/>
                </a:solidFill>
              </a:rPr>
              <a:t>Simulation CT and Set-Up</a:t>
            </a:r>
            <a:endParaRPr lang="en-US" dirty="0">
              <a:solidFill>
                <a:srgbClr val="FFC000"/>
              </a:solidFill>
            </a:endParaRPr>
          </a:p>
        </p:txBody>
      </p:sp>
      <p:sp>
        <p:nvSpPr>
          <p:cNvPr id="5" name="CasellaDiTesto 4"/>
          <p:cNvSpPr txBox="1"/>
          <p:nvPr/>
        </p:nvSpPr>
        <p:spPr>
          <a:xfrm>
            <a:off x="251520" y="5877272"/>
            <a:ext cx="8892480" cy="369332"/>
          </a:xfrm>
          <a:prstGeom prst="rect">
            <a:avLst/>
          </a:prstGeom>
          <a:noFill/>
        </p:spPr>
        <p:txBody>
          <a:bodyPr wrap="square" rtlCol="0">
            <a:spAutoFit/>
          </a:bodyPr>
          <a:lstStyle/>
          <a:p>
            <a:r>
              <a:rPr lang="en-US" dirty="0" smtClean="0">
                <a:solidFill>
                  <a:schemeClr val="bg1"/>
                </a:solidFill>
              </a:rPr>
              <a:t>CT scanning: 3 mm contiguous slice thickness from the top of the head to the lower sacrum </a:t>
            </a:r>
            <a:endParaRPr lang="en-US" dirty="0">
              <a:solidFill>
                <a:schemeClr val="bg1"/>
              </a:solidFill>
            </a:endParaRPr>
          </a:p>
        </p:txBody>
      </p:sp>
      <p:pic>
        <p:nvPicPr>
          <p:cNvPr id="1026" name="Picture 2" descr="E:\Atlanta\TC.jpg"/>
          <p:cNvPicPr>
            <a:picLocks noChangeAspect="1" noChangeArrowheads="1"/>
          </p:cNvPicPr>
          <p:nvPr/>
        </p:nvPicPr>
        <p:blipFill>
          <a:blip r:embed="rId2" cstate="print"/>
          <a:srcRect l="2605" t="24548" r="2605" b="6793"/>
          <a:stretch>
            <a:fillRect/>
          </a:stretch>
        </p:blipFill>
        <p:spPr bwMode="auto">
          <a:xfrm>
            <a:off x="253502" y="2253443"/>
            <a:ext cx="8667628" cy="3531424"/>
          </a:xfrm>
          <a:prstGeom prst="rect">
            <a:avLst/>
          </a:prstGeom>
          <a:noFill/>
        </p:spPr>
      </p:pic>
      <p:sp>
        <p:nvSpPr>
          <p:cNvPr id="6" name="CasellaDiTesto 5"/>
          <p:cNvSpPr txBox="1"/>
          <p:nvPr/>
        </p:nvSpPr>
        <p:spPr>
          <a:xfrm>
            <a:off x="1403648" y="1628800"/>
            <a:ext cx="7056784" cy="523220"/>
          </a:xfrm>
          <a:prstGeom prst="rect">
            <a:avLst/>
          </a:prstGeom>
          <a:noFill/>
        </p:spPr>
        <p:txBody>
          <a:bodyPr wrap="square" rtlCol="0">
            <a:spAutoFit/>
          </a:bodyPr>
          <a:lstStyle/>
          <a:p>
            <a:r>
              <a:rPr lang="en-US" sz="2800" dirty="0" smtClean="0">
                <a:solidFill>
                  <a:schemeClr val="bg1"/>
                </a:solidFill>
              </a:rPr>
              <a:t>Patient  position: supine under anesthesia </a:t>
            </a:r>
            <a:endParaRPr lang="en-US" sz="2800" dirty="0">
              <a:solidFill>
                <a:schemeClr val="bg1"/>
              </a:solidFill>
            </a:endParaRPr>
          </a:p>
        </p:txBody>
      </p:sp>
    </p:spTree>
    <p:extLst>
      <p:ext uri="{BB962C8B-B14F-4D97-AF65-F5344CB8AC3E}">
        <p14:creationId xmlns:p14="http://schemas.microsoft.com/office/powerpoint/2010/main" val="11836328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3"/>
          <p:cNvSpPr>
            <a:spLocks noGrp="1"/>
          </p:cNvSpPr>
          <p:nvPr>
            <p:ph type="title"/>
          </p:nvPr>
        </p:nvSpPr>
        <p:spPr>
          <a:xfrm>
            <a:off x="467544" y="188640"/>
            <a:ext cx="8229600" cy="1143000"/>
          </a:xfrm>
        </p:spPr>
        <p:txBody>
          <a:bodyPr/>
          <a:lstStyle/>
          <a:p>
            <a:r>
              <a:rPr lang="en-US" dirty="0" smtClean="0">
                <a:solidFill>
                  <a:srgbClr val="FFC000"/>
                </a:solidFill>
              </a:rPr>
              <a:t>Set-up Devices</a:t>
            </a:r>
            <a:endParaRPr lang="en-US" dirty="0">
              <a:solidFill>
                <a:srgbClr val="FFC000"/>
              </a:solidFill>
            </a:endParaRPr>
          </a:p>
        </p:txBody>
      </p:sp>
      <p:pic>
        <p:nvPicPr>
          <p:cNvPr id="2050" name="Picture 2" descr="E:\Atlanta\Da Sabina per Atlanta\IMG_1582.JPG"/>
          <p:cNvPicPr>
            <a:picLocks noChangeAspect="1" noChangeArrowheads="1"/>
          </p:cNvPicPr>
          <p:nvPr/>
        </p:nvPicPr>
        <p:blipFill>
          <a:blip r:embed="rId2" cstate="print"/>
          <a:srcRect l="4166" t="3030" r="6817" b="7576"/>
          <a:stretch>
            <a:fillRect/>
          </a:stretch>
        </p:blipFill>
        <p:spPr bwMode="auto">
          <a:xfrm>
            <a:off x="1295548" y="1470226"/>
            <a:ext cx="6516812" cy="4908148"/>
          </a:xfrm>
          <a:prstGeom prst="rect">
            <a:avLst/>
          </a:prstGeom>
          <a:noFill/>
        </p:spPr>
      </p:pic>
      <p:pic>
        <p:nvPicPr>
          <p:cNvPr id="2051" name="Picture 3" descr="E:\Atlanta\Da Sabina per Atlanta\IMG_1584.JPG"/>
          <p:cNvPicPr>
            <a:picLocks noChangeAspect="1" noChangeArrowheads="1"/>
          </p:cNvPicPr>
          <p:nvPr/>
        </p:nvPicPr>
        <p:blipFill>
          <a:blip r:embed="rId3" cstate="print"/>
          <a:srcRect/>
          <a:stretch>
            <a:fillRect/>
          </a:stretch>
        </p:blipFill>
        <p:spPr bwMode="auto">
          <a:xfrm>
            <a:off x="1258253" y="1481830"/>
            <a:ext cx="6528726" cy="4896544"/>
          </a:xfrm>
          <a:prstGeom prst="rect">
            <a:avLst/>
          </a:prstGeom>
          <a:noFill/>
        </p:spPr>
      </p:pic>
      <p:pic>
        <p:nvPicPr>
          <p:cNvPr id="2052" name="Picture 4" descr="E:\Atlanta\Da Sabina per Atlanta\IMG_1585.JPG"/>
          <p:cNvPicPr>
            <a:picLocks noChangeAspect="1" noChangeArrowheads="1"/>
          </p:cNvPicPr>
          <p:nvPr/>
        </p:nvPicPr>
        <p:blipFill>
          <a:blip r:embed="rId4" cstate="print"/>
          <a:srcRect/>
          <a:stretch>
            <a:fillRect/>
          </a:stretch>
        </p:blipFill>
        <p:spPr bwMode="auto">
          <a:xfrm>
            <a:off x="1259632" y="1491450"/>
            <a:ext cx="6552728" cy="4914546"/>
          </a:xfrm>
          <a:prstGeom prst="rect">
            <a:avLst/>
          </a:prstGeom>
          <a:noFill/>
        </p:spPr>
      </p:pic>
      <p:pic>
        <p:nvPicPr>
          <p:cNvPr id="2053" name="Picture 5" descr="E:\Atlanta\Da Sabina per Atlanta\IMG_1586.JPG"/>
          <p:cNvPicPr>
            <a:picLocks noChangeAspect="1" noChangeArrowheads="1"/>
          </p:cNvPicPr>
          <p:nvPr/>
        </p:nvPicPr>
        <p:blipFill>
          <a:blip r:embed="rId5" cstate="print"/>
          <a:srcRect/>
          <a:stretch>
            <a:fillRect/>
          </a:stretch>
        </p:blipFill>
        <p:spPr bwMode="auto">
          <a:xfrm>
            <a:off x="1259632" y="1491450"/>
            <a:ext cx="6552728" cy="4914546"/>
          </a:xfrm>
          <a:prstGeom prst="rect">
            <a:avLst/>
          </a:prstGeom>
          <a:noFill/>
        </p:spPr>
      </p:pic>
      <p:sp>
        <p:nvSpPr>
          <p:cNvPr id="8" name="CasellaDiTesto 7"/>
          <p:cNvSpPr txBox="1"/>
          <p:nvPr/>
        </p:nvSpPr>
        <p:spPr>
          <a:xfrm>
            <a:off x="2051720" y="1916832"/>
            <a:ext cx="5328592" cy="830997"/>
          </a:xfrm>
          <a:prstGeom prst="rect">
            <a:avLst/>
          </a:prstGeom>
          <a:noFill/>
        </p:spPr>
        <p:txBody>
          <a:bodyPr wrap="square" rtlCol="0">
            <a:spAutoFit/>
          </a:bodyPr>
          <a:lstStyle/>
          <a:p>
            <a:r>
              <a:rPr lang="en-US" sz="2400" dirty="0" smtClean="0">
                <a:solidFill>
                  <a:schemeClr val="bg1"/>
                </a:solidFill>
              </a:rPr>
              <a:t>Anesthesia: </a:t>
            </a:r>
            <a:r>
              <a:rPr lang="en-US" sz="2400" dirty="0" err="1" smtClean="0">
                <a:solidFill>
                  <a:schemeClr val="bg1"/>
                </a:solidFill>
              </a:rPr>
              <a:t>Midazolam</a:t>
            </a:r>
            <a:r>
              <a:rPr lang="en-US" sz="2400" dirty="0" smtClean="0">
                <a:solidFill>
                  <a:schemeClr val="bg1"/>
                </a:solidFill>
              </a:rPr>
              <a:t> intravenous injection then maintenance with </a:t>
            </a:r>
            <a:r>
              <a:rPr lang="en-US" sz="2400" dirty="0" err="1" smtClean="0">
                <a:solidFill>
                  <a:schemeClr val="bg1"/>
                </a:solidFill>
              </a:rPr>
              <a:t>Propofol</a:t>
            </a:r>
            <a:endParaRPr lang="en-US" sz="2400" dirty="0">
              <a:solidFill>
                <a:schemeClr val="bg1"/>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2"/>
                                        </p:tgtEl>
                                      </p:cBhvr>
                                    </p:animEffect>
                                    <p:set>
                                      <p:cBhvr>
                                        <p:cTn id="12" dur="1" fill="hold">
                                          <p:stCondLst>
                                            <p:cond delay="499"/>
                                          </p:stCondLst>
                                        </p:cTn>
                                        <p:tgtEl>
                                          <p:spTgt spid="205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fade">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050"/>
                                        </p:tgtEl>
                                      </p:cBhvr>
                                    </p:animEffect>
                                    <p:set>
                                      <p:cBhvr>
                                        <p:cTn id="28" dur="1" fill="hold">
                                          <p:stCondLst>
                                            <p:cond delay="499"/>
                                          </p:stCondLst>
                                        </p:cTn>
                                        <p:tgtEl>
                                          <p:spTgt spid="205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053"/>
                                        </p:tgtEl>
                                        <p:attrNameLst>
                                          <p:attrName>style.visibility</p:attrName>
                                        </p:attrNameLst>
                                      </p:cBhvr>
                                      <p:to>
                                        <p:strVal val="visible"/>
                                      </p:to>
                                    </p:set>
                                    <p:animEffect transition="in" filter="fade">
                                      <p:cBhvr>
                                        <p:cTn id="31" dur="500"/>
                                        <p:tgtEl>
                                          <p:spTgt spid="2053"/>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amond(in)">
                                      <p:cBhvr>
                                        <p:cTn id="3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95536" y="188640"/>
            <a:ext cx="5279577" cy="1143000"/>
          </a:xfrm>
        </p:spPr>
        <p:txBody>
          <a:bodyPr/>
          <a:lstStyle/>
          <a:p>
            <a:r>
              <a:rPr lang="en-US" dirty="0" smtClean="0">
                <a:solidFill>
                  <a:srgbClr val="FFC000"/>
                </a:solidFill>
              </a:rPr>
              <a:t>Contouring</a:t>
            </a:r>
            <a:endParaRPr lang="en-US" dirty="0">
              <a:solidFill>
                <a:srgbClr val="FFC000"/>
              </a:solidFill>
            </a:endParaRPr>
          </a:p>
        </p:txBody>
      </p:sp>
      <p:pic>
        <p:nvPicPr>
          <p:cNvPr id="6146" name="Picture 2" descr="P:\Nicola\Immagini CSI\body.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3000" contrast="19000"/>
                    </a14:imgEffect>
                  </a14:imgLayer>
                </a14:imgProps>
              </a:ext>
              <a:ext uri="{28A0092B-C50C-407E-A947-70E740481C1C}">
                <a14:useLocalDpi xmlns:a14="http://schemas.microsoft.com/office/drawing/2010/main" val="0"/>
              </a:ext>
            </a:extLst>
          </a:blip>
          <a:srcRect l="12461" t="22865" r="27922" b="37067"/>
          <a:stretch/>
        </p:blipFill>
        <p:spPr bwMode="auto">
          <a:xfrm>
            <a:off x="114412" y="1628800"/>
            <a:ext cx="8724403" cy="366474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27584" y="2846456"/>
            <a:ext cx="792088" cy="707886"/>
          </a:xfrm>
          <a:prstGeom prst="rect">
            <a:avLst/>
          </a:prstGeom>
          <a:noFill/>
        </p:spPr>
        <p:txBody>
          <a:bodyPr wrap="square" rtlCol="0">
            <a:spAutoFit/>
          </a:bodyPr>
          <a:lstStyle/>
          <a:p>
            <a:pPr algn="ctr"/>
            <a:r>
              <a:rPr lang="it-IT" sz="2000" dirty="0" smtClean="0">
                <a:solidFill>
                  <a:schemeClr val="bg1"/>
                </a:solidFill>
              </a:rPr>
              <a:t>PTV Brain</a:t>
            </a:r>
            <a:endParaRPr lang="en-US" sz="2000" dirty="0">
              <a:solidFill>
                <a:schemeClr val="bg1"/>
              </a:solidFill>
            </a:endParaRPr>
          </a:p>
        </p:txBody>
      </p:sp>
      <p:sp>
        <p:nvSpPr>
          <p:cNvPr id="7" name="CasellaDiTesto 6"/>
          <p:cNvSpPr txBox="1"/>
          <p:nvPr/>
        </p:nvSpPr>
        <p:spPr>
          <a:xfrm>
            <a:off x="2051720" y="3051063"/>
            <a:ext cx="792088" cy="1015663"/>
          </a:xfrm>
          <a:prstGeom prst="rect">
            <a:avLst/>
          </a:prstGeom>
          <a:noFill/>
        </p:spPr>
        <p:txBody>
          <a:bodyPr wrap="square" rtlCol="0">
            <a:spAutoFit/>
          </a:bodyPr>
          <a:lstStyle/>
          <a:p>
            <a:pPr algn="ctr"/>
            <a:r>
              <a:rPr lang="it-IT" sz="2000" dirty="0" smtClean="0">
                <a:solidFill>
                  <a:schemeClr val="bg1"/>
                </a:solidFill>
              </a:rPr>
              <a:t>PTV</a:t>
            </a:r>
          </a:p>
          <a:p>
            <a:pPr algn="ctr"/>
            <a:r>
              <a:rPr lang="it-IT" sz="2000" dirty="0" err="1" smtClean="0">
                <a:solidFill>
                  <a:schemeClr val="bg1"/>
                </a:solidFill>
              </a:rPr>
              <a:t>JunctUP</a:t>
            </a:r>
            <a:endParaRPr lang="en-US" sz="2000" dirty="0">
              <a:solidFill>
                <a:schemeClr val="bg1"/>
              </a:solidFill>
            </a:endParaRPr>
          </a:p>
        </p:txBody>
      </p:sp>
      <p:sp>
        <p:nvSpPr>
          <p:cNvPr id="8" name="CasellaDiTesto 7"/>
          <p:cNvSpPr txBox="1"/>
          <p:nvPr/>
        </p:nvSpPr>
        <p:spPr>
          <a:xfrm>
            <a:off x="3059832" y="3200399"/>
            <a:ext cx="792088" cy="1015663"/>
          </a:xfrm>
          <a:prstGeom prst="rect">
            <a:avLst/>
          </a:prstGeom>
          <a:noFill/>
        </p:spPr>
        <p:txBody>
          <a:bodyPr wrap="square" rtlCol="0">
            <a:spAutoFit/>
          </a:bodyPr>
          <a:lstStyle/>
          <a:p>
            <a:pPr algn="ctr"/>
            <a:r>
              <a:rPr lang="it-IT" sz="2000" dirty="0" smtClean="0">
                <a:solidFill>
                  <a:schemeClr val="bg1"/>
                </a:solidFill>
              </a:rPr>
              <a:t>PTV Spine UP</a:t>
            </a:r>
            <a:endParaRPr lang="en-US" sz="2000" dirty="0">
              <a:solidFill>
                <a:schemeClr val="bg1"/>
              </a:solidFill>
            </a:endParaRPr>
          </a:p>
        </p:txBody>
      </p:sp>
      <p:sp>
        <p:nvSpPr>
          <p:cNvPr id="9" name="CasellaDiTesto 8"/>
          <p:cNvSpPr txBox="1"/>
          <p:nvPr/>
        </p:nvSpPr>
        <p:spPr>
          <a:xfrm>
            <a:off x="4080569" y="3342327"/>
            <a:ext cx="792088" cy="1015663"/>
          </a:xfrm>
          <a:prstGeom prst="rect">
            <a:avLst/>
          </a:prstGeom>
          <a:noFill/>
        </p:spPr>
        <p:txBody>
          <a:bodyPr wrap="square" rtlCol="0">
            <a:spAutoFit/>
          </a:bodyPr>
          <a:lstStyle/>
          <a:p>
            <a:pPr algn="ctr"/>
            <a:r>
              <a:rPr lang="it-IT" sz="2000" dirty="0" smtClean="0">
                <a:solidFill>
                  <a:schemeClr val="bg1"/>
                </a:solidFill>
              </a:rPr>
              <a:t>PTV </a:t>
            </a:r>
            <a:r>
              <a:rPr lang="it-IT" sz="2000" dirty="0" err="1" smtClean="0">
                <a:solidFill>
                  <a:schemeClr val="bg1"/>
                </a:solidFill>
              </a:rPr>
              <a:t>JunctDown</a:t>
            </a:r>
            <a:endParaRPr lang="en-US" sz="2000" dirty="0">
              <a:solidFill>
                <a:schemeClr val="bg1"/>
              </a:solidFill>
            </a:endParaRPr>
          </a:p>
        </p:txBody>
      </p:sp>
      <p:sp>
        <p:nvSpPr>
          <p:cNvPr id="10" name="CasellaDiTesto 9"/>
          <p:cNvSpPr txBox="1"/>
          <p:nvPr/>
        </p:nvSpPr>
        <p:spPr>
          <a:xfrm>
            <a:off x="5194050" y="3204722"/>
            <a:ext cx="792088" cy="1015663"/>
          </a:xfrm>
          <a:prstGeom prst="rect">
            <a:avLst/>
          </a:prstGeom>
          <a:noFill/>
        </p:spPr>
        <p:txBody>
          <a:bodyPr wrap="square" rtlCol="0">
            <a:spAutoFit/>
          </a:bodyPr>
          <a:lstStyle/>
          <a:p>
            <a:pPr algn="ctr"/>
            <a:r>
              <a:rPr lang="it-IT" sz="2000" dirty="0" smtClean="0">
                <a:solidFill>
                  <a:schemeClr val="bg1"/>
                </a:solidFill>
              </a:rPr>
              <a:t>PTV Spine Down</a:t>
            </a:r>
            <a:endParaRPr lang="en-US" sz="2000" dirty="0">
              <a:solidFill>
                <a:schemeClr val="bg1"/>
              </a:solidFill>
            </a:endParaRPr>
          </a:p>
        </p:txBody>
      </p:sp>
      <p:sp>
        <p:nvSpPr>
          <p:cNvPr id="6" name="Freccia in su 5"/>
          <p:cNvSpPr/>
          <p:nvPr/>
        </p:nvSpPr>
        <p:spPr>
          <a:xfrm>
            <a:off x="1635977" y="4201073"/>
            <a:ext cx="170037" cy="935307"/>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Freccia in su 11"/>
          <p:cNvSpPr/>
          <p:nvPr/>
        </p:nvSpPr>
        <p:spPr>
          <a:xfrm>
            <a:off x="3455876" y="4358242"/>
            <a:ext cx="180020" cy="935307"/>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Freccia in su 12"/>
          <p:cNvSpPr/>
          <p:nvPr/>
        </p:nvSpPr>
        <p:spPr>
          <a:xfrm>
            <a:off x="5505076" y="4333866"/>
            <a:ext cx="170037" cy="959683"/>
          </a:xfrm>
          <a:prstGeom prst="up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CasellaDiTesto 10"/>
          <p:cNvSpPr txBox="1"/>
          <p:nvPr/>
        </p:nvSpPr>
        <p:spPr>
          <a:xfrm>
            <a:off x="945210" y="5293549"/>
            <a:ext cx="1348923" cy="400110"/>
          </a:xfrm>
          <a:prstGeom prst="rect">
            <a:avLst/>
          </a:prstGeom>
          <a:noFill/>
        </p:spPr>
        <p:txBody>
          <a:bodyPr wrap="square" rtlCol="0">
            <a:spAutoFit/>
          </a:bodyPr>
          <a:lstStyle/>
          <a:p>
            <a:r>
              <a:rPr lang="it-IT" sz="2000" dirty="0" smtClean="0">
                <a:solidFill>
                  <a:srgbClr val="FFFF00"/>
                </a:solidFill>
              </a:rPr>
              <a:t>1 isocenter</a:t>
            </a:r>
            <a:endParaRPr lang="en-US" sz="2000" dirty="0">
              <a:solidFill>
                <a:srgbClr val="FFFF00"/>
              </a:solidFill>
            </a:endParaRPr>
          </a:p>
        </p:txBody>
      </p:sp>
      <p:sp>
        <p:nvSpPr>
          <p:cNvPr id="15" name="CasellaDiTesto 14"/>
          <p:cNvSpPr txBox="1"/>
          <p:nvPr/>
        </p:nvSpPr>
        <p:spPr>
          <a:xfrm>
            <a:off x="2871424" y="5421698"/>
            <a:ext cx="1348923" cy="400110"/>
          </a:xfrm>
          <a:prstGeom prst="rect">
            <a:avLst/>
          </a:prstGeom>
          <a:noFill/>
        </p:spPr>
        <p:txBody>
          <a:bodyPr wrap="square" rtlCol="0">
            <a:spAutoFit/>
          </a:bodyPr>
          <a:lstStyle/>
          <a:p>
            <a:r>
              <a:rPr lang="it-IT" sz="2000" dirty="0">
                <a:solidFill>
                  <a:srgbClr val="FFFF00"/>
                </a:solidFill>
              </a:rPr>
              <a:t>2</a:t>
            </a:r>
            <a:r>
              <a:rPr lang="it-IT" sz="2000" dirty="0" smtClean="0">
                <a:solidFill>
                  <a:srgbClr val="FFFF00"/>
                </a:solidFill>
              </a:rPr>
              <a:t> isocenter</a:t>
            </a:r>
            <a:endParaRPr lang="en-US" sz="2000" dirty="0">
              <a:solidFill>
                <a:srgbClr val="FFFF00"/>
              </a:solidFill>
            </a:endParaRPr>
          </a:p>
        </p:txBody>
      </p:sp>
      <p:sp>
        <p:nvSpPr>
          <p:cNvPr id="16" name="CasellaDiTesto 15"/>
          <p:cNvSpPr txBox="1"/>
          <p:nvPr/>
        </p:nvSpPr>
        <p:spPr>
          <a:xfrm>
            <a:off x="4926602" y="5421698"/>
            <a:ext cx="1348923" cy="400110"/>
          </a:xfrm>
          <a:prstGeom prst="rect">
            <a:avLst/>
          </a:prstGeom>
          <a:noFill/>
        </p:spPr>
        <p:txBody>
          <a:bodyPr wrap="square" rtlCol="0">
            <a:spAutoFit/>
          </a:bodyPr>
          <a:lstStyle/>
          <a:p>
            <a:r>
              <a:rPr lang="it-IT" sz="2000" dirty="0">
                <a:solidFill>
                  <a:srgbClr val="FFFF00"/>
                </a:solidFill>
              </a:rPr>
              <a:t>3</a:t>
            </a:r>
            <a:r>
              <a:rPr lang="it-IT" sz="2000" dirty="0" smtClean="0">
                <a:solidFill>
                  <a:srgbClr val="FFFF00"/>
                </a:solidFill>
              </a:rPr>
              <a:t> isocenter</a:t>
            </a:r>
            <a:endParaRPr lang="en-US" sz="2000" dirty="0">
              <a:solidFill>
                <a:srgbClr val="FFFF00"/>
              </a:solidFill>
            </a:endParaRPr>
          </a:p>
        </p:txBody>
      </p:sp>
      <p:sp>
        <p:nvSpPr>
          <p:cNvPr id="3" name="CasellaDiTesto 2"/>
          <p:cNvSpPr txBox="1"/>
          <p:nvPr/>
        </p:nvSpPr>
        <p:spPr>
          <a:xfrm>
            <a:off x="3419872" y="1628800"/>
            <a:ext cx="3528392" cy="707886"/>
          </a:xfrm>
          <a:prstGeom prst="rect">
            <a:avLst/>
          </a:prstGeom>
          <a:noFill/>
        </p:spPr>
        <p:txBody>
          <a:bodyPr wrap="square" rtlCol="0">
            <a:spAutoFit/>
          </a:bodyPr>
          <a:lstStyle/>
          <a:p>
            <a:r>
              <a:rPr lang="it-IT" sz="2000" dirty="0" err="1" smtClean="0">
                <a:solidFill>
                  <a:srgbClr val="00B0F0"/>
                </a:solidFill>
              </a:rPr>
              <a:t>Contouring</a:t>
            </a:r>
            <a:r>
              <a:rPr lang="it-IT" sz="2000" dirty="0" smtClean="0">
                <a:solidFill>
                  <a:srgbClr val="00B0F0"/>
                </a:solidFill>
              </a:rPr>
              <a:t>: TPS </a:t>
            </a:r>
            <a:r>
              <a:rPr lang="it-IT" sz="2000" dirty="0" err="1" smtClean="0">
                <a:solidFill>
                  <a:srgbClr val="00B0F0"/>
                </a:solidFill>
              </a:rPr>
              <a:t>Focal</a:t>
            </a:r>
            <a:r>
              <a:rPr lang="it-IT" sz="2000" dirty="0" smtClean="0">
                <a:solidFill>
                  <a:srgbClr val="00B0F0"/>
                </a:solidFill>
              </a:rPr>
              <a:t> </a:t>
            </a:r>
            <a:r>
              <a:rPr lang="it-IT" sz="2000" dirty="0" err="1" smtClean="0">
                <a:solidFill>
                  <a:srgbClr val="00B0F0"/>
                </a:solidFill>
              </a:rPr>
              <a:t>by</a:t>
            </a:r>
            <a:r>
              <a:rPr lang="it-IT" sz="2000" dirty="0" smtClean="0">
                <a:solidFill>
                  <a:srgbClr val="00B0F0"/>
                </a:solidFill>
              </a:rPr>
              <a:t> </a:t>
            </a:r>
            <a:r>
              <a:rPr lang="it-IT" sz="2000" dirty="0" err="1" smtClean="0">
                <a:solidFill>
                  <a:srgbClr val="00B0F0"/>
                </a:solidFill>
              </a:rPr>
              <a:t>Elekta</a:t>
            </a:r>
            <a:endParaRPr lang="it-IT" sz="2000" dirty="0" smtClean="0">
              <a:solidFill>
                <a:srgbClr val="00B0F0"/>
              </a:solidFill>
            </a:endParaRPr>
          </a:p>
          <a:p>
            <a:r>
              <a:rPr lang="it-IT" sz="2000" dirty="0" smtClean="0">
                <a:solidFill>
                  <a:srgbClr val="00B0F0"/>
                </a:solidFill>
              </a:rPr>
              <a:t>Planning: TPS </a:t>
            </a:r>
            <a:r>
              <a:rPr lang="it-IT" sz="2000" dirty="0" err="1" smtClean="0">
                <a:solidFill>
                  <a:srgbClr val="00B0F0"/>
                </a:solidFill>
              </a:rPr>
              <a:t>XiO</a:t>
            </a:r>
            <a:r>
              <a:rPr lang="it-IT" sz="2000" dirty="0" smtClean="0">
                <a:solidFill>
                  <a:srgbClr val="00B0F0"/>
                </a:solidFill>
              </a:rPr>
              <a:t> </a:t>
            </a:r>
            <a:r>
              <a:rPr lang="it-IT" sz="2000" dirty="0" err="1" smtClean="0">
                <a:solidFill>
                  <a:srgbClr val="00B0F0"/>
                </a:solidFill>
              </a:rPr>
              <a:t>by</a:t>
            </a:r>
            <a:r>
              <a:rPr lang="it-IT" sz="2000" dirty="0" smtClean="0">
                <a:solidFill>
                  <a:srgbClr val="00B0F0"/>
                </a:solidFill>
              </a:rPr>
              <a:t> </a:t>
            </a:r>
            <a:r>
              <a:rPr lang="it-IT" sz="2000" dirty="0" err="1" smtClean="0">
                <a:solidFill>
                  <a:srgbClr val="00B0F0"/>
                </a:solidFill>
              </a:rPr>
              <a:t>Elekta</a:t>
            </a:r>
            <a:endParaRPr lang="en-US" sz="2000" dirty="0">
              <a:solidFill>
                <a:srgbClr val="00B0F0"/>
              </a:solidFill>
            </a:endParaRPr>
          </a:p>
        </p:txBody>
      </p:sp>
      <p:sp>
        <p:nvSpPr>
          <p:cNvPr id="4" name="CasellaDiTesto 3"/>
          <p:cNvSpPr txBox="1"/>
          <p:nvPr/>
        </p:nvSpPr>
        <p:spPr>
          <a:xfrm>
            <a:off x="7603529" y="97163"/>
            <a:ext cx="1386495" cy="5324535"/>
          </a:xfrm>
          <a:prstGeom prst="rect">
            <a:avLst/>
          </a:prstGeom>
          <a:noFill/>
        </p:spPr>
        <p:txBody>
          <a:bodyPr wrap="square" rtlCol="0">
            <a:spAutoFit/>
          </a:bodyPr>
          <a:lstStyle/>
          <a:p>
            <a:r>
              <a:rPr lang="en-US" sz="2800" dirty="0" smtClean="0">
                <a:solidFill>
                  <a:srgbClr val="00B0F0"/>
                </a:solidFill>
              </a:rPr>
              <a:t>OAR</a:t>
            </a:r>
          </a:p>
          <a:p>
            <a:r>
              <a:rPr lang="en-US" sz="2000" dirty="0" smtClean="0">
                <a:solidFill>
                  <a:schemeClr val="accent6">
                    <a:lumMod val="20000"/>
                    <a:lumOff val="80000"/>
                  </a:schemeClr>
                </a:solidFill>
              </a:rPr>
              <a:t>Eyes</a:t>
            </a:r>
          </a:p>
          <a:p>
            <a:r>
              <a:rPr lang="en-US" sz="2000" dirty="0" smtClean="0">
                <a:solidFill>
                  <a:schemeClr val="accent6">
                    <a:lumMod val="20000"/>
                    <a:lumOff val="80000"/>
                  </a:schemeClr>
                </a:solidFill>
              </a:rPr>
              <a:t>Lenses</a:t>
            </a:r>
          </a:p>
          <a:p>
            <a:r>
              <a:rPr lang="en-US" sz="2000" dirty="0" smtClean="0">
                <a:solidFill>
                  <a:schemeClr val="accent6">
                    <a:lumMod val="20000"/>
                    <a:lumOff val="80000"/>
                  </a:schemeClr>
                </a:solidFill>
              </a:rPr>
              <a:t>ON</a:t>
            </a:r>
          </a:p>
          <a:p>
            <a:r>
              <a:rPr lang="en-US" sz="2000" dirty="0" smtClean="0">
                <a:solidFill>
                  <a:schemeClr val="accent6">
                    <a:lumMod val="20000"/>
                    <a:lumOff val="80000"/>
                  </a:schemeClr>
                </a:solidFill>
              </a:rPr>
              <a:t>Cochlea</a:t>
            </a:r>
          </a:p>
          <a:p>
            <a:r>
              <a:rPr lang="en-US" sz="2000" dirty="0" smtClean="0">
                <a:solidFill>
                  <a:schemeClr val="accent6">
                    <a:lumMod val="20000"/>
                    <a:lumOff val="80000"/>
                  </a:schemeClr>
                </a:solidFill>
              </a:rPr>
              <a:t>Larynx</a:t>
            </a:r>
          </a:p>
          <a:p>
            <a:r>
              <a:rPr lang="en-US" sz="2000" dirty="0" smtClean="0">
                <a:solidFill>
                  <a:schemeClr val="accent6">
                    <a:lumMod val="20000"/>
                    <a:lumOff val="80000"/>
                  </a:schemeClr>
                </a:solidFill>
              </a:rPr>
              <a:t>Esophagus</a:t>
            </a:r>
          </a:p>
          <a:p>
            <a:r>
              <a:rPr lang="en-US" sz="2000" dirty="0" smtClean="0">
                <a:solidFill>
                  <a:schemeClr val="accent6">
                    <a:lumMod val="20000"/>
                    <a:lumOff val="80000"/>
                  </a:schemeClr>
                </a:solidFill>
              </a:rPr>
              <a:t>Lungs</a:t>
            </a:r>
          </a:p>
          <a:p>
            <a:r>
              <a:rPr lang="en-US" sz="2000" dirty="0" smtClean="0">
                <a:solidFill>
                  <a:schemeClr val="accent6">
                    <a:lumMod val="20000"/>
                    <a:lumOff val="80000"/>
                  </a:schemeClr>
                </a:solidFill>
              </a:rPr>
              <a:t>Heart</a:t>
            </a:r>
          </a:p>
          <a:p>
            <a:r>
              <a:rPr lang="en-US" sz="2000" dirty="0" smtClean="0">
                <a:solidFill>
                  <a:schemeClr val="accent6">
                    <a:lumMod val="20000"/>
                    <a:lumOff val="80000"/>
                  </a:schemeClr>
                </a:solidFill>
              </a:rPr>
              <a:t>Liver</a:t>
            </a:r>
          </a:p>
          <a:p>
            <a:r>
              <a:rPr lang="it-IT" sz="2000" dirty="0" err="1" smtClean="0">
                <a:solidFill>
                  <a:schemeClr val="accent6">
                    <a:lumMod val="20000"/>
                    <a:lumOff val="80000"/>
                  </a:schemeClr>
                </a:solidFill>
              </a:rPr>
              <a:t>Kidneys</a:t>
            </a:r>
            <a:endParaRPr lang="it-IT" sz="2000" dirty="0" smtClean="0">
              <a:solidFill>
                <a:schemeClr val="accent6">
                  <a:lumMod val="20000"/>
                  <a:lumOff val="80000"/>
                </a:schemeClr>
              </a:solidFill>
            </a:endParaRPr>
          </a:p>
          <a:p>
            <a:r>
              <a:rPr lang="it-IT" sz="2000" dirty="0" err="1" smtClean="0">
                <a:solidFill>
                  <a:schemeClr val="accent6">
                    <a:lumMod val="20000"/>
                    <a:lumOff val="80000"/>
                  </a:schemeClr>
                </a:solidFill>
              </a:rPr>
              <a:t>Bowel</a:t>
            </a:r>
            <a:endParaRPr lang="it-IT" sz="2000" dirty="0" smtClean="0">
              <a:solidFill>
                <a:schemeClr val="accent6">
                  <a:lumMod val="20000"/>
                  <a:lumOff val="80000"/>
                </a:schemeClr>
              </a:solidFill>
            </a:endParaRPr>
          </a:p>
          <a:p>
            <a:endParaRPr lang="en-US" dirty="0" smtClean="0">
              <a:solidFill>
                <a:schemeClr val="bg1"/>
              </a:solidFill>
            </a:endParaRPr>
          </a:p>
          <a:p>
            <a:endParaRPr lang="en-US" dirty="0" smtClean="0">
              <a:solidFill>
                <a:schemeClr val="bg1"/>
              </a:solidFill>
            </a:endParaRPr>
          </a:p>
          <a:p>
            <a:endParaRPr lang="en-US" sz="2800" dirty="0" smtClean="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3718234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solidFill>
                  <a:srgbClr val="FFC000"/>
                </a:solidFill>
              </a:rPr>
              <a:t>Giunzioni: tecnica dei campi ancillari</a:t>
            </a:r>
            <a:endParaRPr lang="en-US" dirty="0">
              <a:solidFill>
                <a:srgbClr val="FFC000"/>
              </a:solidFill>
            </a:endParaRPr>
          </a:p>
        </p:txBody>
      </p:sp>
      <p:pic>
        <p:nvPicPr>
          <p:cNvPr id="3074" name="Picture 2" descr="F:\Immagini CSI\articolo ancillar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2" y="1412776"/>
            <a:ext cx="6573837" cy="7334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F:\Immagini CSI\charlie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893" t="34425" r="7687" b="9927"/>
          <a:stretch/>
        </p:blipFill>
        <p:spPr bwMode="auto">
          <a:xfrm>
            <a:off x="609604" y="2276872"/>
            <a:ext cx="8075089" cy="353631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p:cNvCxnSpPr/>
          <p:nvPr/>
        </p:nvCxnSpPr>
        <p:spPr>
          <a:xfrm flipV="1">
            <a:off x="1907704" y="3320988"/>
            <a:ext cx="2016224" cy="36004"/>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4987279" y="3501008"/>
            <a:ext cx="2016224" cy="36004"/>
          </a:xfrm>
          <a:prstGeom prst="straightConnector1">
            <a:avLst/>
          </a:prstGeom>
          <a:ln w="57150">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1" name="Triangolo rettangolo 10"/>
          <p:cNvSpPr/>
          <p:nvPr/>
        </p:nvSpPr>
        <p:spPr>
          <a:xfrm>
            <a:off x="2555776" y="5445224"/>
            <a:ext cx="864096" cy="576064"/>
          </a:xfrm>
          <a:prstGeom prst="r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sp>
        <p:nvSpPr>
          <p:cNvPr id="16" name="Triangolo rettangolo 15"/>
          <p:cNvSpPr/>
          <p:nvPr/>
        </p:nvSpPr>
        <p:spPr>
          <a:xfrm rot="10800000">
            <a:off x="5584556" y="5445224"/>
            <a:ext cx="890729" cy="585927"/>
          </a:xfrm>
          <a:custGeom>
            <a:avLst/>
            <a:gdLst>
              <a:gd name="connsiteX0" fmla="*/ 0 w 864096"/>
              <a:gd name="connsiteY0" fmla="*/ 576064 h 576064"/>
              <a:gd name="connsiteX1" fmla="*/ 0 w 864096"/>
              <a:gd name="connsiteY1" fmla="*/ 0 h 576064"/>
              <a:gd name="connsiteX2" fmla="*/ 864096 w 864096"/>
              <a:gd name="connsiteY2" fmla="*/ 576064 h 576064"/>
              <a:gd name="connsiteX3" fmla="*/ 0 w 864096"/>
              <a:gd name="connsiteY3" fmla="*/ 576064 h 576064"/>
              <a:gd name="connsiteX0" fmla="*/ 0 w 890729"/>
              <a:gd name="connsiteY0" fmla="*/ 585927 h 585927"/>
              <a:gd name="connsiteX1" fmla="*/ 0 w 890729"/>
              <a:gd name="connsiteY1" fmla="*/ 9863 h 585927"/>
              <a:gd name="connsiteX2" fmla="*/ 890729 w 890729"/>
              <a:gd name="connsiteY2" fmla="*/ 0 h 585927"/>
              <a:gd name="connsiteX3" fmla="*/ 0 w 890729"/>
              <a:gd name="connsiteY3" fmla="*/ 585927 h 585927"/>
            </a:gdLst>
            <a:ahLst/>
            <a:cxnLst>
              <a:cxn ang="0">
                <a:pos x="connsiteX0" y="connsiteY0"/>
              </a:cxn>
              <a:cxn ang="0">
                <a:pos x="connsiteX1" y="connsiteY1"/>
              </a:cxn>
              <a:cxn ang="0">
                <a:pos x="connsiteX2" y="connsiteY2"/>
              </a:cxn>
              <a:cxn ang="0">
                <a:pos x="connsiteX3" y="connsiteY3"/>
              </a:cxn>
            </a:cxnLst>
            <a:rect l="l" t="t" r="r" b="b"/>
            <a:pathLst>
              <a:path w="890729" h="585927">
                <a:moveTo>
                  <a:pt x="0" y="585927"/>
                </a:moveTo>
                <a:lnTo>
                  <a:pt x="0" y="9863"/>
                </a:lnTo>
                <a:lnTo>
                  <a:pt x="890729" y="0"/>
                </a:lnTo>
                <a:lnTo>
                  <a:pt x="0" y="585927"/>
                </a:lnTo>
                <a:close/>
              </a:path>
            </a:pathLst>
          </a:cu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pic>
        <p:nvPicPr>
          <p:cNvPr id="3076" name="Picture 4" descr="F:\Immagini CSI\charlieOttimizzazionUp.png"/>
          <p:cNvPicPr>
            <a:picLocks noChangeAspect="1" noChangeArrowheads="1"/>
          </p:cNvPicPr>
          <p:nvPr/>
        </p:nvPicPr>
        <p:blipFill rotWithShape="1">
          <a:blip r:embed="rId5">
            <a:extLst>
              <a:ext uri="{28A0092B-C50C-407E-A947-70E740481C1C}">
                <a14:useLocalDpi xmlns:a14="http://schemas.microsoft.com/office/drawing/2010/main" val="0"/>
              </a:ext>
            </a:extLst>
          </a:blip>
          <a:srcRect l="14835" t="32710" r="15248" b="5464"/>
          <a:stretch/>
        </p:blipFill>
        <p:spPr bwMode="auto">
          <a:xfrm>
            <a:off x="609604" y="2083646"/>
            <a:ext cx="8136904" cy="449695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F:\Immagini CSI\charlieOttimizzazionUp2.png"/>
          <p:cNvPicPr>
            <a:picLocks noChangeAspect="1" noChangeArrowheads="1"/>
          </p:cNvPicPr>
          <p:nvPr/>
        </p:nvPicPr>
        <p:blipFill rotWithShape="1">
          <a:blip r:embed="rId6">
            <a:extLst>
              <a:ext uri="{28A0092B-C50C-407E-A947-70E740481C1C}">
                <a14:useLocalDpi xmlns:a14="http://schemas.microsoft.com/office/drawing/2010/main" val="0"/>
              </a:ext>
            </a:extLst>
          </a:blip>
          <a:srcRect l="13295" t="36990" r="16819" b="5321"/>
          <a:stretch/>
        </p:blipFill>
        <p:spPr bwMode="auto">
          <a:xfrm>
            <a:off x="609604" y="2386844"/>
            <a:ext cx="8136904" cy="419795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mmagini CSI\charlieOttimizzazionDown.png"/>
          <p:cNvPicPr>
            <a:picLocks noChangeAspect="1" noChangeArrowheads="1"/>
          </p:cNvPicPr>
          <p:nvPr/>
        </p:nvPicPr>
        <p:blipFill rotWithShape="1">
          <a:blip r:embed="rId7">
            <a:extLst>
              <a:ext uri="{28A0092B-C50C-407E-A947-70E740481C1C}">
                <a14:useLocalDpi xmlns:a14="http://schemas.microsoft.com/office/drawing/2010/main" val="0"/>
              </a:ext>
            </a:extLst>
          </a:blip>
          <a:srcRect l="13203" t="39947" r="13451" b="2576"/>
          <a:stretch/>
        </p:blipFill>
        <p:spPr bwMode="auto">
          <a:xfrm>
            <a:off x="185070" y="2362811"/>
            <a:ext cx="8561438" cy="419321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Immagini CSI\charlieOttimizzazionBrain.png"/>
          <p:cNvPicPr>
            <a:picLocks noChangeAspect="1" noChangeArrowheads="1"/>
          </p:cNvPicPr>
          <p:nvPr/>
        </p:nvPicPr>
        <p:blipFill rotWithShape="1">
          <a:blip r:embed="rId8">
            <a:extLst>
              <a:ext uri="{28A0092B-C50C-407E-A947-70E740481C1C}">
                <a14:useLocalDpi xmlns:a14="http://schemas.microsoft.com/office/drawing/2010/main" val="0"/>
              </a:ext>
            </a:extLst>
          </a:blip>
          <a:srcRect l="11404" t="41726" r="15025" b="1780"/>
          <a:stretch/>
        </p:blipFill>
        <p:spPr bwMode="auto">
          <a:xfrm>
            <a:off x="185070" y="2564904"/>
            <a:ext cx="8537103" cy="409715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mmagini CSI\charlieOttimizzazionTotale.png"/>
          <p:cNvPicPr>
            <a:picLocks noChangeAspect="1" noChangeArrowheads="1"/>
          </p:cNvPicPr>
          <p:nvPr/>
        </p:nvPicPr>
        <p:blipFill rotWithShape="1">
          <a:blip r:embed="rId9">
            <a:extLst>
              <a:ext uri="{28A0092B-C50C-407E-A947-70E740481C1C}">
                <a14:useLocalDpi xmlns:a14="http://schemas.microsoft.com/office/drawing/2010/main" val="0"/>
              </a:ext>
            </a:extLst>
          </a:blip>
          <a:srcRect l="11459" t="39884" r="13295" b="2294"/>
          <a:stretch/>
        </p:blipFill>
        <p:spPr bwMode="auto">
          <a:xfrm>
            <a:off x="20045" y="2451506"/>
            <a:ext cx="8664648" cy="416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95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10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fade">
                                      <p:cBhvr>
                                        <p:cTn id="32" dur="1000"/>
                                        <p:tgtEl>
                                          <p:spTgt spid="30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78"/>
                                        </p:tgtEl>
                                        <p:attrNameLst>
                                          <p:attrName>style.visibility</p:attrName>
                                        </p:attrNameLst>
                                      </p:cBhvr>
                                      <p:to>
                                        <p:strVal val="visible"/>
                                      </p:to>
                                    </p:set>
                                    <p:animEffect transition="in" filter="fade">
                                      <p:cBhvr>
                                        <p:cTn id="37" dur="1000"/>
                                        <p:tgtEl>
                                          <p:spTgt spid="30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79"/>
                                        </p:tgtEl>
                                        <p:attrNameLst>
                                          <p:attrName>style.visibility</p:attrName>
                                        </p:attrNameLst>
                                      </p:cBhvr>
                                      <p:to>
                                        <p:strVal val="visible"/>
                                      </p:to>
                                    </p:set>
                                    <p:animEffect transition="in" filter="fade">
                                      <p:cBhvr>
                                        <p:cTn id="42" dur="1000"/>
                                        <p:tgtEl>
                                          <p:spTgt spid="307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80"/>
                                        </p:tgtEl>
                                        <p:attrNameLst>
                                          <p:attrName>style.visibility</p:attrName>
                                        </p:attrNameLst>
                                      </p:cBhvr>
                                      <p:to>
                                        <p:strVal val="visible"/>
                                      </p:to>
                                    </p:set>
                                    <p:animEffect transition="in" filter="fade">
                                      <p:cBhvr>
                                        <p:cTn id="47" dur="10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descr="P:\Nicola\Immagini CSI\articolo\Protons\UP-Down.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6000" contrast="10000"/>
                    </a14:imgEffect>
                  </a14:imgLayer>
                </a14:imgProps>
              </a:ext>
              <a:ext uri="{28A0092B-C50C-407E-A947-70E740481C1C}">
                <a14:useLocalDpi xmlns:a14="http://schemas.microsoft.com/office/drawing/2010/main" val="0"/>
              </a:ext>
            </a:extLst>
          </a:blip>
          <a:srcRect l="40349" t="15116" r="47661" b="22989"/>
          <a:stretch/>
        </p:blipFill>
        <p:spPr bwMode="auto">
          <a:xfrm rot="16200000">
            <a:off x="1725068" y="983853"/>
            <a:ext cx="1549674" cy="499980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P:\Nicola\Immagini CSI\articolo\Protons\middle1.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6000" contrast="10000"/>
                    </a14:imgEffect>
                  </a14:imgLayer>
                </a14:imgProps>
              </a:ext>
              <a:ext uri="{28A0092B-C50C-407E-A947-70E740481C1C}">
                <a14:useLocalDpi xmlns:a14="http://schemas.microsoft.com/office/drawing/2010/main" val="0"/>
              </a:ext>
            </a:extLst>
          </a:blip>
          <a:srcRect l="47041" t="14171" r="41333" b="24878"/>
          <a:stretch/>
        </p:blipFill>
        <p:spPr bwMode="auto">
          <a:xfrm rot="16200000">
            <a:off x="1842506" y="-1207783"/>
            <a:ext cx="1519913" cy="4979995"/>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a:xfrm>
            <a:off x="5364088" y="773832"/>
            <a:ext cx="3024336" cy="1143000"/>
          </a:xfrm>
        </p:spPr>
        <p:txBody>
          <a:bodyPr/>
          <a:lstStyle/>
          <a:p>
            <a:r>
              <a:rPr lang="it-IT" dirty="0" smtClean="0">
                <a:solidFill>
                  <a:srgbClr val="FFC000"/>
                </a:solidFill>
              </a:rPr>
              <a:t>Planning</a:t>
            </a:r>
            <a:endParaRPr lang="en-US" dirty="0">
              <a:solidFill>
                <a:srgbClr val="FFC000"/>
              </a:solidFill>
            </a:endParaRPr>
          </a:p>
        </p:txBody>
      </p:sp>
      <p:pic>
        <p:nvPicPr>
          <p:cNvPr id="7172" name="Picture 4" descr="P:\Nicola\Immagini CSI\articolo\Protons\Total.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6000" contrast="10000"/>
                    </a14:imgEffect>
                  </a14:imgLayer>
                </a14:imgProps>
              </a:ext>
              <a:ext uri="{28A0092B-C50C-407E-A947-70E740481C1C}">
                <a14:useLocalDpi xmlns:a14="http://schemas.microsoft.com/office/drawing/2010/main" val="0"/>
              </a:ext>
            </a:extLst>
          </a:blip>
          <a:srcRect l="42514" t="14935" r="45466" b="24563"/>
          <a:stretch/>
        </p:blipFill>
        <p:spPr bwMode="auto">
          <a:xfrm rot="16200000">
            <a:off x="1786315" y="3178171"/>
            <a:ext cx="1575941" cy="4957920"/>
          </a:xfrm>
          <a:prstGeom prst="rect">
            <a:avLst/>
          </a:prstGeom>
          <a:noFill/>
          <a:extLst>
            <a:ext uri="{909E8E84-426E-40DD-AFC4-6F175D3DCCD1}">
              <a14:hiddenFill xmlns:a14="http://schemas.microsoft.com/office/drawing/2010/main">
                <a:solidFill>
                  <a:srgbClr val="FFFFFF"/>
                </a:solidFill>
              </a14:hiddenFill>
            </a:ext>
          </a:extLst>
        </p:spPr>
      </p:pic>
      <p:sp>
        <p:nvSpPr>
          <p:cNvPr id="3" name="Freccia in giù 2"/>
          <p:cNvSpPr/>
          <p:nvPr/>
        </p:nvSpPr>
        <p:spPr>
          <a:xfrm>
            <a:off x="2499905" y="2276872"/>
            <a:ext cx="703943"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ccia in giù 7"/>
          <p:cNvSpPr/>
          <p:nvPr/>
        </p:nvSpPr>
        <p:spPr>
          <a:xfrm>
            <a:off x="2499905" y="4365104"/>
            <a:ext cx="703943"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p:cNvSpPr txBox="1"/>
          <p:nvPr/>
        </p:nvSpPr>
        <p:spPr>
          <a:xfrm>
            <a:off x="5292080" y="2348880"/>
            <a:ext cx="3312368" cy="4062651"/>
          </a:xfrm>
          <a:prstGeom prst="rect">
            <a:avLst/>
          </a:prstGeom>
          <a:noFill/>
        </p:spPr>
        <p:txBody>
          <a:bodyPr wrap="square" rtlCol="0">
            <a:spAutoFit/>
          </a:bodyPr>
          <a:lstStyle/>
          <a:p>
            <a:r>
              <a:rPr lang="en-US" sz="2000" dirty="0" smtClean="0">
                <a:solidFill>
                  <a:srgbClr val="00B0F0"/>
                </a:solidFill>
              </a:rPr>
              <a:t>TPS XIO by </a:t>
            </a:r>
            <a:r>
              <a:rPr lang="en-US" sz="2000" dirty="0" err="1" smtClean="0">
                <a:solidFill>
                  <a:srgbClr val="00B0F0"/>
                </a:solidFill>
              </a:rPr>
              <a:t>Elekta</a:t>
            </a:r>
            <a:endParaRPr lang="en-US" sz="2000" dirty="0" smtClean="0">
              <a:solidFill>
                <a:srgbClr val="00B0F0"/>
              </a:solidFill>
            </a:endParaRPr>
          </a:p>
          <a:p>
            <a:endParaRPr lang="en-US" dirty="0" smtClean="0">
              <a:solidFill>
                <a:srgbClr val="00B0F0"/>
              </a:solidFill>
            </a:endParaRPr>
          </a:p>
          <a:p>
            <a:r>
              <a:rPr lang="en-US" sz="2000" dirty="0" smtClean="0">
                <a:solidFill>
                  <a:schemeClr val="accent6">
                    <a:lumMod val="75000"/>
                  </a:schemeClr>
                </a:solidFill>
              </a:rPr>
              <a:t>SFO technique: </a:t>
            </a:r>
            <a:r>
              <a:rPr lang="en-US" sz="2000" dirty="0" smtClean="0">
                <a:solidFill>
                  <a:schemeClr val="bg1"/>
                </a:solidFill>
              </a:rPr>
              <a:t>optimization field per field independently for reducing dose calculation uncertainties. The evolution of this technique is the IMPT but the risk related to the dose calculation uncertainties is too height without an algorithm like Monte Carlo that is nuclear and atomic interactions correlated</a:t>
            </a:r>
            <a:endParaRPr lang="en-US" dirty="0">
              <a:solidFill>
                <a:srgbClr val="00B0F0"/>
              </a:solidFill>
            </a:endParaRPr>
          </a:p>
        </p:txBody>
      </p:sp>
    </p:spTree>
    <p:extLst>
      <p:ext uri="{BB962C8B-B14F-4D97-AF65-F5344CB8AC3E}">
        <p14:creationId xmlns:p14="http://schemas.microsoft.com/office/powerpoint/2010/main" val="8764733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P:\Nicola\Immagini CSI\image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637" t="10226" r="36978" b="16223"/>
          <a:stretch/>
        </p:blipFill>
        <p:spPr bwMode="auto">
          <a:xfrm>
            <a:off x="1590087" y="1240745"/>
            <a:ext cx="5790225" cy="5617255"/>
          </a:xfrm>
          <a:prstGeom prst="rect">
            <a:avLst/>
          </a:prstGeom>
          <a:noFill/>
          <a:extLst>
            <a:ext uri="{909E8E84-426E-40DD-AFC4-6F175D3DCCD1}">
              <a14:hiddenFill xmlns:a14="http://schemas.microsoft.com/office/drawing/2010/main">
                <a:solidFill>
                  <a:srgbClr val="FFFFFF"/>
                </a:solidFill>
              </a14:hiddenFill>
            </a:ext>
          </a:extLst>
        </p:spPr>
      </p:pic>
      <p:sp>
        <p:nvSpPr>
          <p:cNvPr id="6" name="Freccia a destra 5"/>
          <p:cNvSpPr/>
          <p:nvPr/>
        </p:nvSpPr>
        <p:spPr>
          <a:xfrm>
            <a:off x="2422609" y="3434855"/>
            <a:ext cx="1944216" cy="28337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ccia a sinistra 6"/>
          <p:cNvSpPr/>
          <p:nvPr/>
        </p:nvSpPr>
        <p:spPr>
          <a:xfrm>
            <a:off x="4663247" y="3434855"/>
            <a:ext cx="1882615" cy="28337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Freccia a destra 8"/>
          <p:cNvSpPr/>
          <p:nvPr/>
        </p:nvSpPr>
        <p:spPr>
          <a:xfrm rot="2478831">
            <a:off x="2824573" y="2766931"/>
            <a:ext cx="1944216" cy="28337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ccia a sinistra 9"/>
          <p:cNvSpPr/>
          <p:nvPr/>
        </p:nvSpPr>
        <p:spPr>
          <a:xfrm rot="19087555">
            <a:off x="4339375" y="2778949"/>
            <a:ext cx="1882615" cy="283370"/>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itolo 1"/>
          <p:cNvSpPr>
            <a:spLocks noGrp="1"/>
          </p:cNvSpPr>
          <p:nvPr>
            <p:ph type="title"/>
          </p:nvPr>
        </p:nvSpPr>
        <p:spPr>
          <a:xfrm>
            <a:off x="2915816" y="44624"/>
            <a:ext cx="3096344" cy="1143000"/>
          </a:xfrm>
        </p:spPr>
        <p:txBody>
          <a:bodyPr/>
          <a:lstStyle/>
          <a:p>
            <a:r>
              <a:rPr lang="it-IT" dirty="0" smtClean="0">
                <a:solidFill>
                  <a:srgbClr val="FFC000"/>
                </a:solidFill>
              </a:rPr>
              <a:t>Planning</a:t>
            </a:r>
            <a:endParaRPr lang="en-US" dirty="0">
              <a:solidFill>
                <a:srgbClr val="FFC000"/>
              </a:solidFill>
            </a:endParaRPr>
          </a:p>
        </p:txBody>
      </p:sp>
    </p:spTree>
    <p:extLst>
      <p:ext uri="{BB962C8B-B14F-4D97-AF65-F5344CB8AC3E}">
        <p14:creationId xmlns:p14="http://schemas.microsoft.com/office/powerpoint/2010/main" val="24205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6" presetClass="exit" presetSubtype="21" fill="hold" grpId="1" nodeType="withEffect">
                                  <p:stCondLst>
                                    <p:cond delay="0"/>
                                  </p:stCondLst>
                                  <p:childTnLst>
                                    <p:animEffect transition="out" filter="barn(inVertical)">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627784" y="404664"/>
            <a:ext cx="3754760" cy="1143000"/>
          </a:xfrm>
        </p:spPr>
        <p:txBody>
          <a:bodyPr/>
          <a:lstStyle/>
          <a:p>
            <a:r>
              <a:rPr lang="it-IT" dirty="0" smtClean="0">
                <a:solidFill>
                  <a:srgbClr val="FFC000"/>
                </a:solidFill>
              </a:rPr>
              <a:t>Planning</a:t>
            </a:r>
            <a:endParaRPr lang="en-US" dirty="0">
              <a:solidFill>
                <a:srgbClr val="FFC000"/>
              </a:solidFill>
            </a:endParaRPr>
          </a:p>
        </p:txBody>
      </p:sp>
      <p:pic>
        <p:nvPicPr>
          <p:cNvPr id="10242" name="Picture 2" descr="P:\Nicola\Immagini CSI\no dose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516" t="6170" r="39486" b="31026"/>
          <a:stretch/>
        </p:blipFill>
        <p:spPr bwMode="auto">
          <a:xfrm>
            <a:off x="1956284" y="1441682"/>
            <a:ext cx="5392216" cy="53840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Nicola\Immagini CSI\no dos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016" t="6542" r="37490" b="29095"/>
          <a:stretch/>
        </p:blipFill>
        <p:spPr bwMode="auto">
          <a:xfrm>
            <a:off x="1990930" y="1357183"/>
            <a:ext cx="5280012" cy="5468508"/>
          </a:xfrm>
          <a:prstGeom prst="rect">
            <a:avLst/>
          </a:prstGeom>
          <a:noFill/>
          <a:extLst>
            <a:ext uri="{909E8E84-426E-40DD-AFC4-6F175D3DCCD1}">
              <a14:hiddenFill xmlns:a14="http://schemas.microsoft.com/office/drawing/2010/main">
                <a:solidFill>
                  <a:srgbClr val="FFFFFF"/>
                </a:solidFill>
              </a14:hiddenFill>
            </a:ext>
          </a:extLst>
        </p:spPr>
      </p:pic>
      <p:sp>
        <p:nvSpPr>
          <p:cNvPr id="8" name="Freccia in su 7"/>
          <p:cNvSpPr/>
          <p:nvPr/>
        </p:nvSpPr>
        <p:spPr>
          <a:xfrm>
            <a:off x="3755497" y="2564904"/>
            <a:ext cx="256962" cy="340483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ccia in su 4"/>
          <p:cNvSpPr/>
          <p:nvPr/>
        </p:nvSpPr>
        <p:spPr>
          <a:xfrm>
            <a:off x="4373974" y="2040388"/>
            <a:ext cx="256962" cy="340483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ccia in su 6"/>
          <p:cNvSpPr/>
          <p:nvPr/>
        </p:nvSpPr>
        <p:spPr>
          <a:xfrm>
            <a:off x="5004048" y="2598692"/>
            <a:ext cx="256962" cy="3404836"/>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p:cNvSpPr txBox="1"/>
          <p:nvPr/>
        </p:nvSpPr>
        <p:spPr>
          <a:xfrm>
            <a:off x="3491880" y="188640"/>
            <a:ext cx="2232248" cy="523220"/>
          </a:xfrm>
          <a:prstGeom prst="rect">
            <a:avLst/>
          </a:prstGeom>
          <a:noFill/>
        </p:spPr>
        <p:txBody>
          <a:bodyPr wrap="square" rtlCol="0">
            <a:spAutoFit/>
          </a:bodyPr>
          <a:lstStyle/>
          <a:p>
            <a:r>
              <a:rPr lang="en-US" sz="2800" dirty="0" smtClean="0">
                <a:solidFill>
                  <a:srgbClr val="FFC000"/>
                </a:solidFill>
              </a:rPr>
              <a:t>Clinical Phase</a:t>
            </a:r>
            <a:endParaRPr lang="en-US" sz="2800" dirty="0">
              <a:solidFill>
                <a:srgbClr val="FFC000"/>
              </a:solidFill>
            </a:endParaRPr>
          </a:p>
        </p:txBody>
      </p:sp>
    </p:spTree>
    <p:extLst>
      <p:ext uri="{BB962C8B-B14F-4D97-AF65-F5344CB8AC3E}">
        <p14:creationId xmlns:p14="http://schemas.microsoft.com/office/powerpoint/2010/main" val="18327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188640"/>
            <a:ext cx="8229600" cy="1143000"/>
          </a:xfrm>
        </p:spPr>
        <p:txBody>
          <a:bodyPr/>
          <a:lstStyle/>
          <a:p>
            <a:r>
              <a:rPr lang="en-US" dirty="0" smtClean="0">
                <a:solidFill>
                  <a:srgbClr val="FFC000"/>
                </a:solidFill>
              </a:rPr>
              <a:t>Single Field Optimization</a:t>
            </a:r>
            <a:endParaRPr lang="en-US" dirty="0">
              <a:solidFill>
                <a:srgbClr val="FFC000"/>
              </a:solidFill>
            </a:endParaRPr>
          </a:p>
        </p:txBody>
      </p:sp>
      <p:pic>
        <p:nvPicPr>
          <p:cNvPr id="1026" name="Picture 2" descr="E:\Atlanta\Per Atlanta Lamina\SFO R 35%.png"/>
          <p:cNvPicPr>
            <a:picLocks noChangeAspect="1" noChangeArrowheads="1"/>
          </p:cNvPicPr>
          <p:nvPr/>
        </p:nvPicPr>
        <p:blipFill>
          <a:blip r:embed="rId2" cstate="print"/>
          <a:srcRect l="25784" t="7873" r="36412" b="30232"/>
          <a:stretch>
            <a:fillRect/>
          </a:stretch>
        </p:blipFill>
        <p:spPr bwMode="auto">
          <a:xfrm>
            <a:off x="2123728" y="1412776"/>
            <a:ext cx="5066802" cy="5184576"/>
          </a:xfrm>
          <a:prstGeom prst="rect">
            <a:avLst/>
          </a:prstGeom>
          <a:noFill/>
        </p:spPr>
      </p:pic>
      <p:pic>
        <p:nvPicPr>
          <p:cNvPr id="1027" name="Picture 3" descr="E:\Atlanta\Per Atlanta Lamina\SFO L 35%.png"/>
          <p:cNvPicPr>
            <a:picLocks noChangeAspect="1" noChangeArrowheads="1"/>
          </p:cNvPicPr>
          <p:nvPr/>
        </p:nvPicPr>
        <p:blipFill>
          <a:blip r:embed="rId3" cstate="print"/>
          <a:srcRect l="23225" t="5354" r="37987" b="33066"/>
          <a:stretch>
            <a:fillRect/>
          </a:stretch>
        </p:blipFill>
        <p:spPr bwMode="auto">
          <a:xfrm>
            <a:off x="2096626" y="1476557"/>
            <a:ext cx="5225529" cy="5184576"/>
          </a:xfrm>
          <a:prstGeom prst="rect">
            <a:avLst/>
          </a:prstGeom>
          <a:noFill/>
        </p:spPr>
      </p:pic>
      <p:pic>
        <p:nvPicPr>
          <p:cNvPr id="1028" name="Picture 4" descr="E:\Atlanta\Per Atlanta Lamina\SFO POST 35%.png"/>
          <p:cNvPicPr>
            <a:picLocks noChangeAspect="1" noChangeArrowheads="1"/>
          </p:cNvPicPr>
          <p:nvPr/>
        </p:nvPicPr>
        <p:blipFill>
          <a:blip r:embed="rId4" cstate="print"/>
          <a:srcRect l="26571" t="7558" r="34641" b="30547"/>
          <a:stretch>
            <a:fillRect/>
          </a:stretch>
        </p:blipFill>
        <p:spPr bwMode="auto">
          <a:xfrm>
            <a:off x="2081098" y="1447714"/>
            <a:ext cx="5256584" cy="5242261"/>
          </a:xfrm>
          <a:prstGeom prst="rect">
            <a:avLst/>
          </a:prstGeom>
          <a:noFill/>
        </p:spPr>
      </p:pic>
      <p:sp>
        <p:nvSpPr>
          <p:cNvPr id="3" name="CasellaDiTesto 2"/>
          <p:cNvSpPr txBox="1"/>
          <p:nvPr/>
        </p:nvSpPr>
        <p:spPr>
          <a:xfrm>
            <a:off x="6428060" y="1189846"/>
            <a:ext cx="1584176" cy="584775"/>
          </a:xfrm>
          <a:prstGeom prst="rect">
            <a:avLst/>
          </a:prstGeom>
          <a:noFill/>
        </p:spPr>
        <p:txBody>
          <a:bodyPr wrap="square" rtlCol="0">
            <a:spAutoFit/>
          </a:bodyPr>
          <a:lstStyle/>
          <a:p>
            <a:r>
              <a:rPr lang="it-IT" sz="3200" dirty="0" smtClean="0">
                <a:solidFill>
                  <a:schemeClr val="bg1"/>
                </a:solidFill>
              </a:rPr>
              <a:t>3 </a:t>
            </a:r>
            <a:r>
              <a:rPr lang="it-IT" sz="3200" dirty="0" err="1" smtClean="0">
                <a:solidFill>
                  <a:schemeClr val="bg1"/>
                </a:solidFill>
              </a:rPr>
              <a:t>Gy</a:t>
            </a:r>
            <a:r>
              <a:rPr lang="it-IT" sz="3200" dirty="0" smtClean="0">
                <a:solidFill>
                  <a:schemeClr val="bg1"/>
                </a:solidFill>
              </a:rPr>
              <a:t> D1</a:t>
            </a:r>
            <a:endParaRPr lang="en-US" sz="3200" dirty="0">
              <a:solidFill>
                <a:schemeClr val="bg1"/>
              </a:solidFill>
            </a:endParaRPr>
          </a:p>
        </p:txBody>
      </p:sp>
      <p:sp>
        <p:nvSpPr>
          <p:cNvPr id="7" name="CasellaDiTesto 6"/>
          <p:cNvSpPr txBox="1"/>
          <p:nvPr/>
        </p:nvSpPr>
        <p:spPr>
          <a:xfrm>
            <a:off x="1142718" y="1189846"/>
            <a:ext cx="1773098" cy="584775"/>
          </a:xfrm>
          <a:prstGeom prst="rect">
            <a:avLst/>
          </a:prstGeom>
          <a:noFill/>
        </p:spPr>
        <p:txBody>
          <a:bodyPr wrap="square" rtlCol="0">
            <a:spAutoFit/>
          </a:bodyPr>
          <a:lstStyle/>
          <a:p>
            <a:r>
              <a:rPr lang="it-IT" sz="3200" dirty="0" smtClean="0">
                <a:solidFill>
                  <a:schemeClr val="bg1"/>
                </a:solidFill>
              </a:rPr>
              <a:t>11 </a:t>
            </a:r>
            <a:r>
              <a:rPr lang="it-IT" sz="3200" dirty="0" err="1" smtClean="0">
                <a:solidFill>
                  <a:schemeClr val="bg1"/>
                </a:solidFill>
              </a:rPr>
              <a:t>Gy</a:t>
            </a:r>
            <a:r>
              <a:rPr lang="it-IT" sz="3200" dirty="0" smtClean="0">
                <a:solidFill>
                  <a:schemeClr val="bg1"/>
                </a:solidFill>
              </a:rPr>
              <a:t> D1</a:t>
            </a:r>
            <a:endParaRPr lang="en-US" sz="3200" dirty="0">
              <a:solidFill>
                <a:schemeClr val="bg1"/>
              </a:solidFill>
            </a:endParaRPr>
          </a:p>
        </p:txBody>
      </p:sp>
      <p:sp>
        <p:nvSpPr>
          <p:cNvPr id="8" name="CasellaDiTesto 7"/>
          <p:cNvSpPr txBox="1"/>
          <p:nvPr/>
        </p:nvSpPr>
        <p:spPr>
          <a:xfrm>
            <a:off x="1331640" y="1753124"/>
            <a:ext cx="1584176" cy="584775"/>
          </a:xfrm>
          <a:prstGeom prst="rect">
            <a:avLst/>
          </a:prstGeom>
          <a:noFill/>
        </p:spPr>
        <p:txBody>
          <a:bodyPr wrap="square" rtlCol="0">
            <a:spAutoFit/>
          </a:bodyPr>
          <a:lstStyle/>
          <a:p>
            <a:r>
              <a:rPr lang="it-IT" sz="3200" dirty="0" smtClean="0">
                <a:solidFill>
                  <a:schemeClr val="bg1"/>
                </a:solidFill>
              </a:rPr>
              <a:t>3 </a:t>
            </a:r>
            <a:r>
              <a:rPr lang="it-IT" sz="3200" dirty="0" err="1" smtClean="0">
                <a:solidFill>
                  <a:schemeClr val="bg1"/>
                </a:solidFill>
              </a:rPr>
              <a:t>Gy</a:t>
            </a:r>
            <a:r>
              <a:rPr lang="it-IT" sz="3200" dirty="0" smtClean="0">
                <a:solidFill>
                  <a:schemeClr val="bg1"/>
                </a:solidFill>
              </a:rPr>
              <a:t> D1</a:t>
            </a:r>
            <a:endParaRPr lang="en-US" sz="3200" dirty="0">
              <a:solidFill>
                <a:schemeClr val="bg1"/>
              </a:solidFill>
            </a:endParaRPr>
          </a:p>
        </p:txBody>
      </p:sp>
      <p:sp>
        <p:nvSpPr>
          <p:cNvPr id="9" name="CasellaDiTesto 8"/>
          <p:cNvSpPr txBox="1"/>
          <p:nvPr/>
        </p:nvSpPr>
        <p:spPr>
          <a:xfrm>
            <a:off x="6239138" y="1753123"/>
            <a:ext cx="1773098" cy="584775"/>
          </a:xfrm>
          <a:prstGeom prst="rect">
            <a:avLst/>
          </a:prstGeom>
          <a:noFill/>
        </p:spPr>
        <p:txBody>
          <a:bodyPr wrap="square" rtlCol="0">
            <a:spAutoFit/>
          </a:bodyPr>
          <a:lstStyle/>
          <a:p>
            <a:r>
              <a:rPr lang="it-IT" sz="3200" dirty="0" smtClean="0">
                <a:solidFill>
                  <a:schemeClr val="bg1"/>
                </a:solidFill>
              </a:rPr>
              <a:t>11 </a:t>
            </a:r>
            <a:r>
              <a:rPr lang="it-IT" sz="3200" dirty="0" err="1" smtClean="0">
                <a:solidFill>
                  <a:schemeClr val="bg1"/>
                </a:solidFill>
              </a:rPr>
              <a:t>Gy</a:t>
            </a:r>
            <a:r>
              <a:rPr lang="it-IT" sz="3200" dirty="0" smtClean="0">
                <a:solidFill>
                  <a:schemeClr val="bg1"/>
                </a:solidFill>
              </a:rPr>
              <a:t> D1</a:t>
            </a:r>
            <a:endParaRPr lang="en-US" sz="3200" dirty="0">
              <a:solidFill>
                <a:schemeClr val="bg1"/>
              </a:solidFill>
            </a:endParaRPr>
          </a:p>
        </p:txBody>
      </p:sp>
      <p:sp>
        <p:nvSpPr>
          <p:cNvPr id="4" name="CasellaDiTesto 3"/>
          <p:cNvSpPr txBox="1"/>
          <p:nvPr/>
        </p:nvSpPr>
        <p:spPr>
          <a:xfrm>
            <a:off x="1325509" y="2324165"/>
            <a:ext cx="1511175" cy="584775"/>
          </a:xfrm>
          <a:prstGeom prst="rect">
            <a:avLst/>
          </a:prstGeom>
          <a:noFill/>
        </p:spPr>
        <p:txBody>
          <a:bodyPr wrap="square" rtlCol="0">
            <a:spAutoFit/>
          </a:bodyPr>
          <a:lstStyle/>
          <a:p>
            <a:r>
              <a:rPr lang="it-IT" sz="3200" dirty="0" smtClean="0">
                <a:solidFill>
                  <a:schemeClr val="bg1"/>
                </a:solidFill>
              </a:rPr>
              <a:t>1 </a:t>
            </a:r>
            <a:r>
              <a:rPr lang="it-IT" sz="3200" dirty="0" err="1" smtClean="0">
                <a:solidFill>
                  <a:schemeClr val="bg1"/>
                </a:solidFill>
              </a:rPr>
              <a:t>Gy</a:t>
            </a:r>
            <a:r>
              <a:rPr lang="it-IT" sz="3200" dirty="0" smtClean="0">
                <a:solidFill>
                  <a:schemeClr val="bg1"/>
                </a:solidFill>
              </a:rPr>
              <a:t> D1</a:t>
            </a:r>
            <a:endParaRPr lang="en-US" sz="3200" dirty="0">
              <a:solidFill>
                <a:schemeClr val="bg1"/>
              </a:solidFill>
            </a:endParaRPr>
          </a:p>
        </p:txBody>
      </p:sp>
      <p:sp>
        <p:nvSpPr>
          <p:cNvPr id="11" name="CasellaDiTesto 10"/>
          <p:cNvSpPr txBox="1"/>
          <p:nvPr/>
        </p:nvSpPr>
        <p:spPr>
          <a:xfrm>
            <a:off x="6486707" y="2324165"/>
            <a:ext cx="1701950" cy="584775"/>
          </a:xfrm>
          <a:prstGeom prst="rect">
            <a:avLst/>
          </a:prstGeom>
          <a:noFill/>
        </p:spPr>
        <p:txBody>
          <a:bodyPr wrap="square" rtlCol="0">
            <a:spAutoFit/>
          </a:bodyPr>
          <a:lstStyle/>
          <a:p>
            <a:r>
              <a:rPr lang="it-IT" sz="3200" dirty="0" smtClean="0">
                <a:solidFill>
                  <a:schemeClr val="bg1"/>
                </a:solidFill>
              </a:rPr>
              <a:t>1 </a:t>
            </a:r>
            <a:r>
              <a:rPr lang="it-IT" sz="3200" dirty="0" err="1" smtClean="0">
                <a:solidFill>
                  <a:schemeClr val="bg1"/>
                </a:solidFill>
              </a:rPr>
              <a:t>Gy</a:t>
            </a:r>
            <a:r>
              <a:rPr lang="it-IT" sz="3200" dirty="0" smtClean="0">
                <a:solidFill>
                  <a:schemeClr val="bg1"/>
                </a:solidFill>
              </a:rPr>
              <a:t> D1</a:t>
            </a:r>
            <a:endParaRPr lang="en-US" sz="3200" dirty="0">
              <a:solidFill>
                <a:schemeClr val="bg1"/>
              </a:solidFill>
            </a:endParaRPr>
          </a:p>
        </p:txBody>
      </p:sp>
      <p:sp>
        <p:nvSpPr>
          <p:cNvPr id="12" name="CasellaDiTesto 11"/>
          <p:cNvSpPr txBox="1"/>
          <p:nvPr/>
        </p:nvSpPr>
        <p:spPr>
          <a:xfrm>
            <a:off x="1331640" y="2900196"/>
            <a:ext cx="1584176" cy="584775"/>
          </a:xfrm>
          <a:prstGeom prst="rect">
            <a:avLst/>
          </a:prstGeom>
          <a:noFill/>
        </p:spPr>
        <p:txBody>
          <a:bodyPr wrap="square" rtlCol="0">
            <a:spAutoFit/>
          </a:bodyPr>
          <a:lstStyle/>
          <a:p>
            <a:r>
              <a:rPr lang="it-IT" sz="3200" dirty="0" smtClean="0">
                <a:solidFill>
                  <a:schemeClr val="bg1"/>
                </a:solidFill>
              </a:rPr>
              <a:t>3 </a:t>
            </a:r>
            <a:r>
              <a:rPr lang="it-IT" sz="3200" dirty="0" err="1" smtClean="0">
                <a:solidFill>
                  <a:schemeClr val="bg1"/>
                </a:solidFill>
              </a:rPr>
              <a:t>Gy</a:t>
            </a:r>
            <a:r>
              <a:rPr lang="it-IT" sz="3200" dirty="0" smtClean="0">
                <a:solidFill>
                  <a:schemeClr val="bg1"/>
                </a:solidFill>
              </a:rPr>
              <a:t> D1</a:t>
            </a:r>
            <a:endParaRPr lang="en-US" sz="3200" dirty="0">
              <a:solidFill>
                <a:schemeClr val="bg1"/>
              </a:solidFill>
            </a:endParaRPr>
          </a:p>
        </p:txBody>
      </p:sp>
      <p:sp>
        <p:nvSpPr>
          <p:cNvPr id="13" name="CasellaDiTesto 12"/>
          <p:cNvSpPr txBox="1"/>
          <p:nvPr/>
        </p:nvSpPr>
        <p:spPr>
          <a:xfrm>
            <a:off x="6303981" y="2852935"/>
            <a:ext cx="1773098" cy="584775"/>
          </a:xfrm>
          <a:prstGeom prst="rect">
            <a:avLst/>
          </a:prstGeom>
          <a:noFill/>
        </p:spPr>
        <p:txBody>
          <a:bodyPr wrap="square" rtlCol="0">
            <a:spAutoFit/>
          </a:bodyPr>
          <a:lstStyle/>
          <a:p>
            <a:r>
              <a:rPr lang="it-IT" sz="3200" dirty="0" smtClean="0">
                <a:solidFill>
                  <a:schemeClr val="bg1"/>
                </a:solidFill>
              </a:rPr>
              <a:t>11 </a:t>
            </a:r>
            <a:r>
              <a:rPr lang="it-IT" sz="3200" dirty="0" err="1" smtClean="0">
                <a:solidFill>
                  <a:schemeClr val="bg1"/>
                </a:solidFill>
              </a:rPr>
              <a:t>Gy</a:t>
            </a:r>
            <a:r>
              <a:rPr lang="it-IT" sz="3200" dirty="0" smtClean="0">
                <a:solidFill>
                  <a:schemeClr val="bg1"/>
                </a:solidFill>
              </a:rPr>
              <a:t> D1</a:t>
            </a:r>
            <a:endParaRPr lang="en-US" sz="3200" dirty="0">
              <a:solidFill>
                <a:schemeClr val="bg1"/>
              </a:solidFill>
            </a:endParaRPr>
          </a:p>
        </p:txBody>
      </p:sp>
      <p:sp>
        <p:nvSpPr>
          <p:cNvPr id="15" name="CasellaDiTesto 14"/>
          <p:cNvSpPr txBox="1"/>
          <p:nvPr/>
        </p:nvSpPr>
        <p:spPr>
          <a:xfrm>
            <a:off x="1103037" y="3420289"/>
            <a:ext cx="1773098" cy="584775"/>
          </a:xfrm>
          <a:prstGeom prst="rect">
            <a:avLst/>
          </a:prstGeom>
          <a:noFill/>
        </p:spPr>
        <p:txBody>
          <a:bodyPr wrap="square" rtlCol="0">
            <a:spAutoFit/>
          </a:bodyPr>
          <a:lstStyle/>
          <a:p>
            <a:r>
              <a:rPr lang="it-IT" sz="3200" dirty="0" smtClean="0">
                <a:solidFill>
                  <a:schemeClr val="bg1"/>
                </a:solidFill>
              </a:rPr>
              <a:t>11 </a:t>
            </a:r>
            <a:r>
              <a:rPr lang="it-IT" sz="3200" dirty="0" err="1" smtClean="0">
                <a:solidFill>
                  <a:schemeClr val="bg1"/>
                </a:solidFill>
              </a:rPr>
              <a:t>Gy</a:t>
            </a:r>
            <a:r>
              <a:rPr lang="it-IT" sz="3200" dirty="0" smtClean="0">
                <a:solidFill>
                  <a:schemeClr val="bg1"/>
                </a:solidFill>
              </a:rPr>
              <a:t> D1</a:t>
            </a:r>
            <a:endParaRPr lang="en-US" sz="3200" dirty="0">
              <a:solidFill>
                <a:schemeClr val="bg1"/>
              </a:solidFill>
            </a:endParaRPr>
          </a:p>
        </p:txBody>
      </p:sp>
      <p:sp>
        <p:nvSpPr>
          <p:cNvPr id="16" name="CasellaDiTesto 15"/>
          <p:cNvSpPr txBox="1"/>
          <p:nvPr/>
        </p:nvSpPr>
        <p:spPr>
          <a:xfrm>
            <a:off x="6428060" y="3420288"/>
            <a:ext cx="1584176" cy="584775"/>
          </a:xfrm>
          <a:prstGeom prst="rect">
            <a:avLst/>
          </a:prstGeom>
          <a:noFill/>
        </p:spPr>
        <p:txBody>
          <a:bodyPr wrap="square" rtlCol="0">
            <a:spAutoFit/>
          </a:bodyPr>
          <a:lstStyle/>
          <a:p>
            <a:r>
              <a:rPr lang="it-IT" sz="3200" dirty="0" smtClean="0">
                <a:solidFill>
                  <a:schemeClr val="bg1"/>
                </a:solidFill>
              </a:rPr>
              <a:t>3 </a:t>
            </a:r>
            <a:r>
              <a:rPr lang="it-IT" sz="3200" dirty="0" err="1" smtClean="0">
                <a:solidFill>
                  <a:schemeClr val="bg1"/>
                </a:solidFill>
              </a:rPr>
              <a:t>Gy</a:t>
            </a:r>
            <a:r>
              <a:rPr lang="it-IT" sz="3200" dirty="0" smtClean="0">
                <a:solidFill>
                  <a:schemeClr val="bg1"/>
                </a:solidFill>
              </a:rPr>
              <a:t> D1</a:t>
            </a:r>
            <a:endParaRPr lang="en-US" sz="3200" dirty="0">
              <a:solidFill>
                <a:schemeClr val="bg1"/>
              </a:solidFill>
            </a:endParaRPr>
          </a:p>
        </p:txBody>
      </p:sp>
      <p:sp>
        <p:nvSpPr>
          <p:cNvPr id="5" name="CasellaDiTesto 4"/>
          <p:cNvSpPr txBox="1"/>
          <p:nvPr/>
        </p:nvSpPr>
        <p:spPr>
          <a:xfrm>
            <a:off x="1331640" y="4005064"/>
            <a:ext cx="1296144" cy="584775"/>
          </a:xfrm>
          <a:prstGeom prst="rect">
            <a:avLst/>
          </a:prstGeom>
          <a:noFill/>
        </p:spPr>
        <p:txBody>
          <a:bodyPr wrap="square" rtlCol="0">
            <a:spAutoFit/>
          </a:bodyPr>
          <a:lstStyle/>
          <a:p>
            <a:r>
              <a:rPr lang="it-IT" sz="3200" dirty="0" smtClean="0">
                <a:solidFill>
                  <a:srgbClr val="00B0F0"/>
                </a:solidFill>
              </a:rPr>
              <a:t>15 </a:t>
            </a:r>
            <a:r>
              <a:rPr lang="it-IT" sz="3200" dirty="0" err="1" smtClean="0">
                <a:solidFill>
                  <a:srgbClr val="00B0F0"/>
                </a:solidFill>
              </a:rPr>
              <a:t>Gy</a:t>
            </a:r>
            <a:endParaRPr lang="en-US" sz="3200" dirty="0">
              <a:solidFill>
                <a:srgbClr val="00B0F0"/>
              </a:solidFill>
            </a:endParaRPr>
          </a:p>
        </p:txBody>
      </p:sp>
      <p:sp>
        <p:nvSpPr>
          <p:cNvPr id="18" name="CasellaDiTesto 17"/>
          <p:cNvSpPr txBox="1"/>
          <p:nvPr/>
        </p:nvSpPr>
        <p:spPr>
          <a:xfrm>
            <a:off x="6395152" y="4005064"/>
            <a:ext cx="1296144" cy="584775"/>
          </a:xfrm>
          <a:prstGeom prst="rect">
            <a:avLst/>
          </a:prstGeom>
          <a:noFill/>
        </p:spPr>
        <p:txBody>
          <a:bodyPr wrap="square" rtlCol="0">
            <a:spAutoFit/>
          </a:bodyPr>
          <a:lstStyle/>
          <a:p>
            <a:r>
              <a:rPr lang="it-IT" sz="3200" dirty="0" smtClean="0">
                <a:solidFill>
                  <a:srgbClr val="00B0F0"/>
                </a:solidFill>
              </a:rPr>
              <a:t>15 </a:t>
            </a:r>
            <a:r>
              <a:rPr lang="it-IT" sz="3200" dirty="0" err="1" smtClean="0">
                <a:solidFill>
                  <a:srgbClr val="00B0F0"/>
                </a:solidFill>
              </a:rPr>
              <a:t>Gy</a:t>
            </a:r>
            <a:endParaRPr lang="en-US" sz="3200" dirty="0">
              <a:solidFill>
                <a:srgbClr val="00B0F0"/>
              </a:solidFill>
            </a:endParaRPr>
          </a:p>
        </p:txBody>
      </p:sp>
      <p:sp>
        <p:nvSpPr>
          <p:cNvPr id="6" name="CasellaDiTesto 5"/>
          <p:cNvSpPr txBox="1"/>
          <p:nvPr/>
        </p:nvSpPr>
        <p:spPr>
          <a:xfrm>
            <a:off x="3347864" y="1268760"/>
            <a:ext cx="1152128" cy="646331"/>
          </a:xfrm>
          <a:prstGeom prst="rect">
            <a:avLst/>
          </a:prstGeom>
          <a:noFill/>
        </p:spPr>
        <p:txBody>
          <a:bodyPr wrap="square" rtlCol="0">
            <a:spAutoFit/>
          </a:bodyPr>
          <a:lstStyle/>
          <a:p>
            <a:r>
              <a:rPr lang="it-IT" sz="3600" dirty="0">
                <a:solidFill>
                  <a:srgbClr val="FF0000"/>
                </a:solidFill>
              </a:rPr>
              <a:t>5</a:t>
            </a:r>
            <a:r>
              <a:rPr lang="it-IT" sz="3600" dirty="0" smtClean="0">
                <a:solidFill>
                  <a:srgbClr val="FF0000"/>
                </a:solidFill>
              </a:rPr>
              <a:t> </a:t>
            </a:r>
            <a:r>
              <a:rPr lang="it-IT" sz="3600" dirty="0" err="1" smtClean="0">
                <a:solidFill>
                  <a:srgbClr val="FF0000"/>
                </a:solidFill>
              </a:rPr>
              <a:t>Gy</a:t>
            </a:r>
            <a:endParaRPr lang="en-US" sz="3600" dirty="0">
              <a:solidFill>
                <a:srgbClr val="FF0000"/>
              </a:solidFill>
            </a:endParaRPr>
          </a:p>
        </p:txBody>
      </p:sp>
      <p:sp>
        <p:nvSpPr>
          <p:cNvPr id="20" name="CasellaDiTesto 19"/>
          <p:cNvSpPr txBox="1"/>
          <p:nvPr/>
        </p:nvSpPr>
        <p:spPr>
          <a:xfrm>
            <a:off x="4932040" y="1268760"/>
            <a:ext cx="1152128" cy="646331"/>
          </a:xfrm>
          <a:prstGeom prst="rect">
            <a:avLst/>
          </a:prstGeom>
          <a:noFill/>
        </p:spPr>
        <p:txBody>
          <a:bodyPr wrap="square" rtlCol="0">
            <a:spAutoFit/>
          </a:bodyPr>
          <a:lstStyle/>
          <a:p>
            <a:r>
              <a:rPr lang="it-IT" sz="3600" dirty="0">
                <a:solidFill>
                  <a:srgbClr val="FF0000"/>
                </a:solidFill>
              </a:rPr>
              <a:t>5</a:t>
            </a:r>
            <a:r>
              <a:rPr lang="it-IT" sz="3600" dirty="0" smtClean="0">
                <a:solidFill>
                  <a:srgbClr val="FF0000"/>
                </a:solidFill>
              </a:rPr>
              <a:t> </a:t>
            </a:r>
            <a:r>
              <a:rPr lang="it-IT" sz="3600" dirty="0" err="1" smtClean="0">
                <a:solidFill>
                  <a:srgbClr val="FF0000"/>
                </a:solidFill>
              </a:rPr>
              <a:t>Gy</a:t>
            </a:r>
            <a:endParaRPr lang="en-US"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26"/>
                                        </p:tgtEl>
                                      </p:cBhvr>
                                    </p:animEffect>
                                    <p:set>
                                      <p:cBhvr>
                                        <p:cTn id="23" dur="1" fill="hold">
                                          <p:stCondLst>
                                            <p:cond delay="499"/>
                                          </p:stCondLst>
                                        </p:cTn>
                                        <p:tgtEl>
                                          <p:spTgt spid="1026"/>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027"/>
                                        </p:tgtEl>
                                        <p:attrNameLst>
                                          <p:attrName>style.visibility</p:attrName>
                                        </p:attrNameLst>
                                      </p:cBhvr>
                                      <p:to>
                                        <p:strVal val="visible"/>
                                      </p:to>
                                    </p:set>
                                    <p:animEffect transition="in" filter="fade">
                                      <p:cBhvr>
                                        <p:cTn id="26" dur="500"/>
                                        <p:tgtEl>
                                          <p:spTgt spid="10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027"/>
                                        </p:tgtEl>
                                      </p:cBhvr>
                                    </p:animEffect>
                                    <p:set>
                                      <p:cBhvr>
                                        <p:cTn id="44" dur="1" fill="hold">
                                          <p:stCondLst>
                                            <p:cond delay="499"/>
                                          </p:stCondLst>
                                        </p:cTn>
                                        <p:tgtEl>
                                          <p:spTgt spid="102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1028"/>
                                        </p:tgtEl>
                                        <p:attrNameLst>
                                          <p:attrName>style.visibility</p:attrName>
                                        </p:attrNameLst>
                                      </p:cBhvr>
                                      <p:to>
                                        <p:strVal val="visible"/>
                                      </p:to>
                                    </p:set>
                                    <p:animEffect transition="in" filter="fade">
                                      <p:cBhvr>
                                        <p:cTn id="50" dur="500"/>
                                        <p:tgtEl>
                                          <p:spTgt spid="102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500"/>
                                        <p:tgtEl>
                                          <p:spTgt spid="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fade">
                                      <p:cBhvr>
                                        <p:cTn id="87" dur="500"/>
                                        <p:tgtEl>
                                          <p:spTgt spid="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8" grpId="0"/>
      <p:bldP spid="8" grpId="1"/>
      <p:bldP spid="9" grpId="0"/>
      <p:bldP spid="9" grpId="1"/>
      <p:bldP spid="4" grpId="0"/>
      <p:bldP spid="11" grpId="0"/>
      <p:bldP spid="12" grpId="0"/>
      <p:bldP spid="13" grpId="0"/>
      <p:bldP spid="15" grpId="0"/>
      <p:bldP spid="16" grpId="0"/>
      <p:bldP spid="5" grpId="0"/>
      <p:bldP spid="18" grpId="0"/>
      <p:bldP spid="6"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491880" y="216024"/>
            <a:ext cx="4690864" cy="908720"/>
          </a:xfrm>
        </p:spPr>
        <p:txBody>
          <a:bodyPr/>
          <a:lstStyle/>
          <a:p>
            <a:r>
              <a:rPr lang="it-IT" dirty="0" smtClean="0">
                <a:solidFill>
                  <a:srgbClr val="FFC000"/>
                </a:solidFill>
              </a:rPr>
              <a:t>Evaluation</a:t>
            </a:r>
            <a:endParaRPr lang="en-US" dirty="0">
              <a:solidFill>
                <a:srgbClr val="FFC000"/>
              </a:solidFill>
            </a:endParaRPr>
          </a:p>
        </p:txBody>
      </p:sp>
      <p:pic>
        <p:nvPicPr>
          <p:cNvPr id="11266" name="Picture 2" descr="P:\Nicola\Immagini CSI\CristallinoCrRayS.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02" t="4224" r="60132" b="56555"/>
          <a:stretch/>
        </p:blipFill>
        <p:spPr bwMode="auto">
          <a:xfrm>
            <a:off x="4692738" y="1916832"/>
            <a:ext cx="3854947" cy="432048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P:\Nicola\Immagini CSI\LaminaCrRay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582" t="3267" r="56523" b="48992"/>
          <a:stretch/>
        </p:blipFill>
        <p:spPr bwMode="auto">
          <a:xfrm>
            <a:off x="440562" y="1916832"/>
            <a:ext cx="3858649" cy="4409382"/>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323528" y="692696"/>
            <a:ext cx="792088" cy="216024"/>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C000"/>
              </a:solidFill>
            </a:endParaRPr>
          </a:p>
        </p:txBody>
      </p:sp>
      <p:sp>
        <p:nvSpPr>
          <p:cNvPr id="6" name="Rettangolo 5"/>
          <p:cNvSpPr/>
          <p:nvPr/>
        </p:nvSpPr>
        <p:spPr>
          <a:xfrm>
            <a:off x="1691680" y="1124744"/>
            <a:ext cx="792088" cy="216024"/>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FF00"/>
              </a:solidFill>
            </a:endParaRPr>
          </a:p>
        </p:txBody>
      </p:sp>
      <p:sp>
        <p:nvSpPr>
          <p:cNvPr id="7" name="Rettangolo 6"/>
          <p:cNvSpPr/>
          <p:nvPr/>
        </p:nvSpPr>
        <p:spPr>
          <a:xfrm>
            <a:off x="2915816" y="1484784"/>
            <a:ext cx="792088" cy="216024"/>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C000"/>
              </a:solidFill>
            </a:endParaRPr>
          </a:p>
        </p:txBody>
      </p:sp>
      <p:sp>
        <p:nvSpPr>
          <p:cNvPr id="8" name="Rettangolo 7"/>
          <p:cNvSpPr/>
          <p:nvPr/>
        </p:nvSpPr>
        <p:spPr>
          <a:xfrm>
            <a:off x="4067944" y="1916832"/>
            <a:ext cx="792088" cy="216024"/>
          </a:xfrm>
          <a:prstGeom prst="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C000"/>
              </a:solidFill>
            </a:endParaRPr>
          </a:p>
        </p:txBody>
      </p:sp>
      <p:sp>
        <p:nvSpPr>
          <p:cNvPr id="9" name="CasellaDiTesto 8"/>
          <p:cNvSpPr txBox="1"/>
          <p:nvPr/>
        </p:nvSpPr>
        <p:spPr>
          <a:xfrm>
            <a:off x="395536" y="332656"/>
            <a:ext cx="792088" cy="400110"/>
          </a:xfrm>
          <a:prstGeom prst="rect">
            <a:avLst/>
          </a:prstGeom>
          <a:noFill/>
        </p:spPr>
        <p:txBody>
          <a:bodyPr wrap="square" rtlCol="0">
            <a:spAutoFit/>
          </a:bodyPr>
          <a:lstStyle/>
          <a:p>
            <a:r>
              <a:rPr lang="it-IT" sz="2000" b="1" dirty="0" smtClean="0">
                <a:solidFill>
                  <a:schemeClr val="bg1"/>
                </a:solidFill>
              </a:rPr>
              <a:t>98%</a:t>
            </a:r>
            <a:endParaRPr lang="it-IT" sz="2000" b="1" dirty="0">
              <a:solidFill>
                <a:schemeClr val="bg1"/>
              </a:solidFill>
            </a:endParaRPr>
          </a:p>
        </p:txBody>
      </p:sp>
      <p:sp>
        <p:nvSpPr>
          <p:cNvPr id="10" name="CasellaDiTesto 9"/>
          <p:cNvSpPr txBox="1"/>
          <p:nvPr/>
        </p:nvSpPr>
        <p:spPr>
          <a:xfrm>
            <a:off x="1763688" y="764704"/>
            <a:ext cx="792088" cy="400110"/>
          </a:xfrm>
          <a:prstGeom prst="rect">
            <a:avLst/>
          </a:prstGeom>
          <a:noFill/>
        </p:spPr>
        <p:txBody>
          <a:bodyPr wrap="square" rtlCol="0">
            <a:spAutoFit/>
          </a:bodyPr>
          <a:lstStyle/>
          <a:p>
            <a:r>
              <a:rPr lang="it-IT" sz="2000" b="1" dirty="0" smtClean="0">
                <a:solidFill>
                  <a:schemeClr val="bg1"/>
                </a:solidFill>
              </a:rPr>
              <a:t>95%</a:t>
            </a:r>
            <a:endParaRPr lang="it-IT" sz="2000" b="1" dirty="0">
              <a:solidFill>
                <a:schemeClr val="bg1"/>
              </a:solidFill>
            </a:endParaRPr>
          </a:p>
        </p:txBody>
      </p:sp>
      <p:sp>
        <p:nvSpPr>
          <p:cNvPr id="11" name="CasellaDiTesto 10"/>
          <p:cNvSpPr txBox="1"/>
          <p:nvPr/>
        </p:nvSpPr>
        <p:spPr>
          <a:xfrm>
            <a:off x="2987824" y="1124744"/>
            <a:ext cx="792088" cy="400110"/>
          </a:xfrm>
          <a:prstGeom prst="rect">
            <a:avLst/>
          </a:prstGeom>
          <a:noFill/>
        </p:spPr>
        <p:txBody>
          <a:bodyPr wrap="square" rtlCol="0">
            <a:spAutoFit/>
          </a:bodyPr>
          <a:lstStyle/>
          <a:p>
            <a:r>
              <a:rPr lang="it-IT" sz="2000" b="1" dirty="0" smtClean="0">
                <a:solidFill>
                  <a:schemeClr val="bg1"/>
                </a:solidFill>
              </a:rPr>
              <a:t>90%</a:t>
            </a:r>
            <a:endParaRPr lang="it-IT" sz="2000" b="1" dirty="0">
              <a:solidFill>
                <a:schemeClr val="bg1"/>
              </a:solidFill>
            </a:endParaRPr>
          </a:p>
        </p:txBody>
      </p:sp>
      <p:sp>
        <p:nvSpPr>
          <p:cNvPr id="12" name="CasellaDiTesto 11"/>
          <p:cNvSpPr txBox="1"/>
          <p:nvPr/>
        </p:nvSpPr>
        <p:spPr>
          <a:xfrm>
            <a:off x="4139952" y="1556792"/>
            <a:ext cx="792088" cy="400110"/>
          </a:xfrm>
          <a:prstGeom prst="rect">
            <a:avLst/>
          </a:prstGeom>
          <a:noFill/>
        </p:spPr>
        <p:txBody>
          <a:bodyPr wrap="square" rtlCol="0">
            <a:spAutoFit/>
          </a:bodyPr>
          <a:lstStyle/>
          <a:p>
            <a:r>
              <a:rPr lang="it-IT" sz="2000" b="1" dirty="0" smtClean="0">
                <a:solidFill>
                  <a:schemeClr val="bg1"/>
                </a:solidFill>
              </a:rPr>
              <a:t>14%</a:t>
            </a:r>
            <a:endParaRPr lang="it-IT" sz="2000" b="1" dirty="0">
              <a:solidFill>
                <a:schemeClr val="bg1"/>
              </a:solidFill>
            </a:endParaRPr>
          </a:p>
        </p:txBody>
      </p:sp>
      <p:sp>
        <p:nvSpPr>
          <p:cNvPr id="13" name="CasellaDiTesto 12"/>
          <p:cNvSpPr txBox="1"/>
          <p:nvPr/>
        </p:nvSpPr>
        <p:spPr>
          <a:xfrm>
            <a:off x="251520" y="908720"/>
            <a:ext cx="936104" cy="400110"/>
          </a:xfrm>
          <a:prstGeom prst="rect">
            <a:avLst/>
          </a:prstGeom>
          <a:noFill/>
        </p:spPr>
        <p:txBody>
          <a:bodyPr wrap="square" rtlCol="0">
            <a:spAutoFit/>
          </a:bodyPr>
          <a:lstStyle/>
          <a:p>
            <a:r>
              <a:rPr lang="it-IT" sz="2000" b="1" dirty="0" smtClean="0">
                <a:solidFill>
                  <a:schemeClr val="bg1"/>
                </a:solidFill>
              </a:rPr>
              <a:t>35,3Gy</a:t>
            </a:r>
            <a:endParaRPr lang="it-IT" sz="2000" b="1" dirty="0">
              <a:solidFill>
                <a:schemeClr val="bg1"/>
              </a:solidFill>
            </a:endParaRPr>
          </a:p>
        </p:txBody>
      </p:sp>
      <p:sp>
        <p:nvSpPr>
          <p:cNvPr id="14" name="CasellaDiTesto 13"/>
          <p:cNvSpPr txBox="1"/>
          <p:nvPr/>
        </p:nvSpPr>
        <p:spPr>
          <a:xfrm>
            <a:off x="1619672" y="1268760"/>
            <a:ext cx="936104" cy="400110"/>
          </a:xfrm>
          <a:prstGeom prst="rect">
            <a:avLst/>
          </a:prstGeom>
          <a:noFill/>
        </p:spPr>
        <p:txBody>
          <a:bodyPr wrap="square" rtlCol="0">
            <a:spAutoFit/>
          </a:bodyPr>
          <a:lstStyle/>
          <a:p>
            <a:r>
              <a:rPr lang="it-IT" sz="2000" b="1" dirty="0" smtClean="0">
                <a:solidFill>
                  <a:schemeClr val="bg1"/>
                </a:solidFill>
              </a:rPr>
              <a:t>34,2Gy</a:t>
            </a:r>
            <a:endParaRPr lang="it-IT" sz="2000" b="1" dirty="0">
              <a:solidFill>
                <a:schemeClr val="bg1"/>
              </a:solidFill>
            </a:endParaRPr>
          </a:p>
        </p:txBody>
      </p:sp>
      <p:sp>
        <p:nvSpPr>
          <p:cNvPr id="15" name="CasellaDiTesto 14"/>
          <p:cNvSpPr txBox="1"/>
          <p:nvPr/>
        </p:nvSpPr>
        <p:spPr>
          <a:xfrm>
            <a:off x="2843808" y="1628800"/>
            <a:ext cx="936104" cy="400110"/>
          </a:xfrm>
          <a:prstGeom prst="rect">
            <a:avLst/>
          </a:prstGeom>
          <a:noFill/>
        </p:spPr>
        <p:txBody>
          <a:bodyPr wrap="square" rtlCol="0">
            <a:spAutoFit/>
          </a:bodyPr>
          <a:lstStyle/>
          <a:p>
            <a:r>
              <a:rPr lang="it-IT" sz="2000" b="1" dirty="0" smtClean="0">
                <a:solidFill>
                  <a:schemeClr val="bg1"/>
                </a:solidFill>
              </a:rPr>
              <a:t>32,4Gy</a:t>
            </a:r>
            <a:endParaRPr lang="it-IT" sz="2000" b="1" dirty="0">
              <a:solidFill>
                <a:schemeClr val="bg1"/>
              </a:solidFill>
            </a:endParaRPr>
          </a:p>
        </p:txBody>
      </p:sp>
      <p:sp>
        <p:nvSpPr>
          <p:cNvPr id="16" name="CasellaDiTesto 15"/>
          <p:cNvSpPr txBox="1"/>
          <p:nvPr/>
        </p:nvSpPr>
        <p:spPr>
          <a:xfrm>
            <a:off x="4067944" y="2132856"/>
            <a:ext cx="792088" cy="400110"/>
          </a:xfrm>
          <a:prstGeom prst="rect">
            <a:avLst/>
          </a:prstGeom>
          <a:noFill/>
        </p:spPr>
        <p:txBody>
          <a:bodyPr wrap="square" rtlCol="0">
            <a:spAutoFit/>
          </a:bodyPr>
          <a:lstStyle/>
          <a:p>
            <a:r>
              <a:rPr lang="it-IT" sz="2000" b="1" dirty="0" smtClean="0">
                <a:solidFill>
                  <a:schemeClr val="bg1"/>
                </a:solidFill>
              </a:rPr>
              <a:t>5,0Gy</a:t>
            </a:r>
            <a:endParaRPr lang="it-IT" sz="2000" b="1" dirty="0">
              <a:solidFill>
                <a:schemeClr val="bg1"/>
              </a:solidFill>
            </a:endParaRPr>
          </a:p>
        </p:txBody>
      </p:sp>
    </p:spTree>
    <p:extLst>
      <p:ext uri="{BB962C8B-B14F-4D97-AF65-F5344CB8AC3E}">
        <p14:creationId xmlns:p14="http://schemas.microsoft.com/office/powerpoint/2010/main" val="432413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US" sz="5400" dirty="0">
                <a:solidFill>
                  <a:srgbClr val="FFC000"/>
                </a:solidFill>
                <a:latin typeface="LilyUPC" panose="020B0604020202020204" pitchFamily="34" charset="-34"/>
                <a:cs typeface="LilyUPC" panose="020B0604020202020204" pitchFamily="34" charset="-34"/>
              </a:rPr>
              <a:t>Trento Proton Therapy Center</a:t>
            </a:r>
          </a:p>
        </p:txBody>
      </p:sp>
      <p:pic>
        <p:nvPicPr>
          <p:cNvPr id="4" name="Picture 3" descr="P1100338"/>
          <p:cNvPicPr>
            <a:picLocks noChangeAspect="1" noChangeArrowheads="1"/>
          </p:cNvPicPr>
          <p:nvPr/>
        </p:nvPicPr>
        <p:blipFill>
          <a:blip r:embed="rId2" cstate="print">
            <a:extLst>
              <a:ext uri="{28A0092B-C50C-407E-A947-70E740481C1C}">
                <a14:useLocalDpi xmlns:a14="http://schemas.microsoft.com/office/drawing/2010/main" val="0"/>
              </a:ext>
            </a:extLst>
          </a:blip>
          <a:srcRect r="5562"/>
          <a:stretch>
            <a:fillRect/>
          </a:stretch>
        </p:blipFill>
        <p:spPr bwMode="auto">
          <a:xfrm>
            <a:off x="2251935" y="1844824"/>
            <a:ext cx="4784143" cy="3800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0" name="Picture 2" descr="http://www.mantovani-group.it/public/operecivili/centro_protonterapia_trento-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340768"/>
            <a:ext cx="5328591" cy="532859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avocedeltrentino.it/images/2015/FEBBRAIO/protonterapi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179" y="1772815"/>
            <a:ext cx="8159653" cy="4464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5319437\Desktop\esecuzione seduta giovanni\IMG_153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27" t="5546" r="2672"/>
          <a:stretch/>
        </p:blipFill>
        <p:spPr bwMode="auto">
          <a:xfrm>
            <a:off x="1331640" y="1453971"/>
            <a:ext cx="6433556" cy="47974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5319437\Desktop\Foto CPT 28102013\IMG_0134.JPG"/>
          <p:cNvPicPr>
            <a:picLocks noChangeAspect="1" noChangeArrowheads="1"/>
          </p:cNvPicPr>
          <p:nvPr/>
        </p:nvPicPr>
        <p:blipFill>
          <a:blip r:embed="rId6" cstate="print">
            <a:extLst>
              <a:ext uri="{28A0092B-C50C-407E-A947-70E740481C1C}">
                <a14:useLocalDpi xmlns:a14="http://schemas.microsoft.com/office/drawing/2010/main" val="0"/>
              </a:ext>
            </a:extLst>
          </a:blip>
          <a:srcRect l="2779" t="8926" b="2747"/>
          <a:stretch>
            <a:fillRect/>
          </a:stretch>
        </p:blipFill>
        <p:spPr bwMode="auto">
          <a:xfrm>
            <a:off x="1283472" y="1612049"/>
            <a:ext cx="6508364" cy="463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Users\5320265\Desktop\DSC_035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4977" y="1612049"/>
            <a:ext cx="7128482" cy="45735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5319811\Dropbox\Presentazione AITRO 2013-2014\Congresso AITRO 2014\PPT Luca e Fra\CTonrail.jp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55319" y="1401516"/>
            <a:ext cx="6429389" cy="48220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wbigfsgrp1\docgruppi$\Trento\Trento Protonterapia\ATREP AREA\FOTO CPT\2013\11.2013\Foto Gantry TAC RM Nov. 2013\DSC_031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4977" y="1638762"/>
            <a:ext cx="7128482" cy="442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6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52"/>
                                        </p:tgtEl>
                                      </p:cBhvr>
                                    </p:animEffect>
                                    <p:set>
                                      <p:cBhvr>
                                        <p:cTn id="20" dur="1" fill="hold">
                                          <p:stCondLst>
                                            <p:cond delay="499"/>
                                          </p:stCondLst>
                                        </p:cTn>
                                        <p:tgtEl>
                                          <p:spTgt spid="205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solidFill>
                  <a:srgbClr val="FFC000"/>
                </a:solidFill>
              </a:rPr>
              <a:t>Related Papers</a:t>
            </a:r>
            <a:endParaRPr lang="en-US" dirty="0">
              <a:solidFill>
                <a:srgbClr val="FFC000"/>
              </a:solidFill>
            </a:endParaRPr>
          </a:p>
        </p:txBody>
      </p:sp>
      <p:pic>
        <p:nvPicPr>
          <p:cNvPr id="14338" name="Picture 2" descr="F:\Immagini CSI\20151118_11313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6000"/>
                    </a14:imgEffect>
                  </a14:imgLayer>
                </a14:imgProps>
              </a:ext>
              <a:ext uri="{28A0092B-C50C-407E-A947-70E740481C1C}">
                <a14:useLocalDpi xmlns:a14="http://schemas.microsoft.com/office/drawing/2010/main" val="0"/>
              </a:ext>
            </a:extLst>
          </a:blip>
          <a:srcRect l="23748" t="33325" r="17598" b="41338"/>
          <a:stretch/>
        </p:blipFill>
        <p:spPr bwMode="auto">
          <a:xfrm>
            <a:off x="899592" y="1383427"/>
            <a:ext cx="7272808" cy="1557196"/>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F:\Immagini CSI\20151118_113130.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1854" t="39287" r="16106" b="41614"/>
          <a:stretch/>
        </p:blipFill>
        <p:spPr bwMode="auto">
          <a:xfrm>
            <a:off x="1475656" y="3068960"/>
            <a:ext cx="7272808" cy="117208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F:\Immagini CSI\20151118_113116.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17000"/>
                    </a14:imgEffect>
                  </a14:imgLayer>
                </a14:imgProps>
              </a:ext>
              <a:ext uri="{28A0092B-C50C-407E-A947-70E740481C1C}">
                <a14:useLocalDpi xmlns:a14="http://schemas.microsoft.com/office/drawing/2010/main" val="0"/>
              </a:ext>
            </a:extLst>
          </a:blip>
          <a:srcRect l="16392" t="27864" r="20866" b="38056"/>
          <a:stretch/>
        </p:blipFill>
        <p:spPr bwMode="auto">
          <a:xfrm>
            <a:off x="539552" y="4446488"/>
            <a:ext cx="7272808" cy="222217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975648" y="5085184"/>
            <a:ext cx="3168352" cy="769441"/>
          </a:xfrm>
          <a:prstGeom prst="rect">
            <a:avLst/>
          </a:prstGeom>
          <a:noFill/>
        </p:spPr>
        <p:txBody>
          <a:bodyPr wrap="square" rtlCol="0">
            <a:spAutoFit/>
          </a:bodyPr>
          <a:lstStyle/>
          <a:p>
            <a:r>
              <a:rPr lang="it-IT" sz="4400" b="1" dirty="0" smtClean="0">
                <a:solidFill>
                  <a:srgbClr val="00B0F0"/>
                </a:solidFill>
              </a:rPr>
              <a:t>Philadelphia</a:t>
            </a:r>
            <a:endParaRPr lang="en-US" sz="4400" b="1" dirty="0">
              <a:solidFill>
                <a:srgbClr val="00B0F0"/>
              </a:solidFill>
            </a:endParaRPr>
          </a:p>
        </p:txBody>
      </p:sp>
      <p:sp>
        <p:nvSpPr>
          <p:cNvPr id="8" name="CasellaDiTesto 7"/>
          <p:cNvSpPr txBox="1"/>
          <p:nvPr/>
        </p:nvSpPr>
        <p:spPr>
          <a:xfrm>
            <a:off x="467544" y="3645024"/>
            <a:ext cx="3509163" cy="769441"/>
          </a:xfrm>
          <a:prstGeom prst="rect">
            <a:avLst/>
          </a:prstGeom>
          <a:noFill/>
        </p:spPr>
        <p:txBody>
          <a:bodyPr wrap="square" rtlCol="0">
            <a:spAutoFit/>
          </a:bodyPr>
          <a:lstStyle/>
          <a:p>
            <a:r>
              <a:rPr lang="it-IT" sz="4400" b="1" dirty="0" smtClean="0">
                <a:solidFill>
                  <a:srgbClr val="00B0F0"/>
                </a:solidFill>
              </a:rPr>
              <a:t>Boston</a:t>
            </a:r>
            <a:endParaRPr lang="en-US" sz="4400" b="1" dirty="0">
              <a:solidFill>
                <a:srgbClr val="00B0F0"/>
              </a:solidFill>
            </a:endParaRPr>
          </a:p>
        </p:txBody>
      </p:sp>
      <p:sp>
        <p:nvSpPr>
          <p:cNvPr id="9" name="CasellaDiTesto 8"/>
          <p:cNvSpPr txBox="1"/>
          <p:nvPr/>
        </p:nvSpPr>
        <p:spPr>
          <a:xfrm>
            <a:off x="6931322" y="1916832"/>
            <a:ext cx="2212678" cy="769441"/>
          </a:xfrm>
          <a:prstGeom prst="rect">
            <a:avLst/>
          </a:prstGeom>
          <a:noFill/>
        </p:spPr>
        <p:txBody>
          <a:bodyPr wrap="square" rtlCol="0">
            <a:spAutoFit/>
          </a:bodyPr>
          <a:lstStyle/>
          <a:p>
            <a:r>
              <a:rPr lang="it-IT" sz="4400" b="1" dirty="0" smtClean="0">
                <a:solidFill>
                  <a:srgbClr val="00B0F0"/>
                </a:solidFill>
              </a:rPr>
              <a:t>Houston</a:t>
            </a:r>
            <a:endParaRPr lang="en-US" sz="4400" b="1" dirty="0">
              <a:solidFill>
                <a:srgbClr val="00B0F0"/>
              </a:solidFill>
            </a:endParaRPr>
          </a:p>
        </p:txBody>
      </p:sp>
    </p:spTree>
    <p:extLst>
      <p:ext uri="{BB962C8B-B14F-4D97-AF65-F5344CB8AC3E}">
        <p14:creationId xmlns:p14="http://schemas.microsoft.com/office/powerpoint/2010/main" val="3584506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solidFill>
                  <a:srgbClr val="FFC000"/>
                </a:solidFill>
              </a:rPr>
              <a:t>Results</a:t>
            </a:r>
            <a:endParaRPr lang="en-US" dirty="0">
              <a:solidFill>
                <a:srgbClr val="FFC000"/>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636912"/>
            <a:ext cx="7632848" cy="375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1050" y="1412776"/>
            <a:ext cx="758190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598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95782" y="699319"/>
            <a:ext cx="4699646" cy="1143000"/>
          </a:xfrm>
        </p:spPr>
        <p:txBody>
          <a:bodyPr/>
          <a:lstStyle/>
          <a:p>
            <a:r>
              <a:rPr lang="it-IT" dirty="0" smtClean="0">
                <a:solidFill>
                  <a:srgbClr val="FFC000"/>
                </a:solidFill>
              </a:rPr>
              <a:t>Protoni Vs Fotoni</a:t>
            </a:r>
            <a:endParaRPr lang="en-US" dirty="0">
              <a:solidFill>
                <a:srgbClr val="FFC000"/>
              </a:solidFill>
            </a:endParaRPr>
          </a:p>
        </p:txBody>
      </p:sp>
      <p:pic>
        <p:nvPicPr>
          <p:cNvPr id="17411" name="Picture 3" descr="F:\Immagini CSI\articolo\Protons\Total.png"/>
          <p:cNvPicPr>
            <a:picLocks noChangeAspect="1" noChangeArrowheads="1"/>
          </p:cNvPicPr>
          <p:nvPr/>
        </p:nvPicPr>
        <p:blipFill rotWithShape="1">
          <a:blip r:embed="rId2">
            <a:extLst>
              <a:ext uri="{28A0092B-C50C-407E-A947-70E740481C1C}">
                <a14:useLocalDpi xmlns:a14="http://schemas.microsoft.com/office/drawing/2010/main" val="0"/>
              </a:ext>
            </a:extLst>
          </a:blip>
          <a:srcRect l="40594" t="13056" r="45490" b="27296"/>
          <a:stretch/>
        </p:blipFill>
        <p:spPr bwMode="auto">
          <a:xfrm rot="16200000" flipV="1">
            <a:off x="2986100" y="801812"/>
            <a:ext cx="3215442" cy="861383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F:\Immagini CSI\articolo\Protons\iso.png"/>
          <p:cNvPicPr>
            <a:picLocks noChangeAspect="1" noChangeArrowheads="1"/>
          </p:cNvPicPr>
          <p:nvPr/>
        </p:nvPicPr>
        <p:blipFill rotWithShape="1">
          <a:blip r:embed="rId3">
            <a:extLst>
              <a:ext uri="{28A0092B-C50C-407E-A947-70E740481C1C}">
                <a14:useLocalDpi xmlns:a14="http://schemas.microsoft.com/office/drawing/2010/main" val="0"/>
              </a:ext>
            </a:extLst>
          </a:blip>
          <a:srcRect l="33118" t="33905" r="49000" b="39718"/>
          <a:stretch/>
        </p:blipFill>
        <p:spPr bwMode="auto">
          <a:xfrm>
            <a:off x="5436095" y="404664"/>
            <a:ext cx="3054195" cy="2815652"/>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F:\Immagini CSI\articolo\Photons\Tot Fotoni.png"/>
          <p:cNvPicPr>
            <a:picLocks noChangeAspect="1" noChangeArrowheads="1"/>
          </p:cNvPicPr>
          <p:nvPr/>
        </p:nvPicPr>
        <p:blipFill rotWithShape="1">
          <a:blip r:embed="rId4">
            <a:extLst>
              <a:ext uri="{28A0092B-C50C-407E-A947-70E740481C1C}">
                <a14:useLocalDpi xmlns:a14="http://schemas.microsoft.com/office/drawing/2010/main" val="0"/>
              </a:ext>
            </a:extLst>
          </a:blip>
          <a:srcRect l="36136" t="13437" r="48597" b="27525"/>
          <a:stretch/>
        </p:blipFill>
        <p:spPr bwMode="auto">
          <a:xfrm rot="16200000" flipV="1">
            <a:off x="2777456" y="738642"/>
            <a:ext cx="3515843" cy="849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65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fade">
                                      <p:cBhvr>
                                        <p:cTn id="7" dur="2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F:\Reggio Emilia Novembre 2016\Immagini\Venue_PSI.jpg"/>
          <p:cNvPicPr preferRelativeResize="0">
            <a:picLocks noChangeArrowheads="1"/>
          </p:cNvPicPr>
          <p:nvPr/>
        </p:nvPicPr>
        <p:blipFill>
          <a:blip r:embed="rId2" cstate="print">
            <a:lum bright="1000" contrast="29000"/>
          </a:blip>
          <a:stretch>
            <a:fillRect/>
          </a:stretch>
        </p:blipFill>
        <p:spPr bwMode="auto">
          <a:xfrm>
            <a:off x="0" y="0"/>
            <a:ext cx="9144000" cy="6858000"/>
          </a:xfrm>
          <a:prstGeom prst="rect">
            <a:avLst/>
          </a:prstGeom>
          <a:noFill/>
        </p:spPr>
      </p:pic>
      <p:pic>
        <p:nvPicPr>
          <p:cNvPr id="3" name="Picture 2" descr="C:\Users\Nic\Desktop\think_like_a_proton_and_stay_positive_notebook-rf9353268911341649ac5c06bef36bfc5_ambg4_8byvr_512.jpg"/>
          <p:cNvPicPr>
            <a:picLocks noChangeAspect="1" noChangeArrowheads="1"/>
          </p:cNvPicPr>
          <p:nvPr/>
        </p:nvPicPr>
        <p:blipFill>
          <a:blip r:embed="rId3" cstate="print">
            <a:lum bright="-2000" contrast="7000"/>
          </a:blip>
          <a:srcRect l="13287" t="4429" r="16240" b="4429"/>
          <a:stretch>
            <a:fillRect/>
          </a:stretch>
        </p:blipFill>
        <p:spPr bwMode="auto">
          <a:xfrm>
            <a:off x="2769496" y="1052736"/>
            <a:ext cx="3674712" cy="4752528"/>
          </a:xfrm>
          <a:prstGeom prst="rect">
            <a:avLst/>
          </a:prstGeom>
          <a:noFill/>
          <a:effectLst>
            <a:outerShdw blurRad="139700" dist="38100" dir="2700000" sx="106000" sy="106000" algn="tl" rotWithShape="0">
              <a:prstClr val="black">
                <a:alpha val="40000"/>
              </a:prstClr>
            </a:outerShdw>
          </a:effectLst>
        </p:spPr>
      </p:pic>
    </p:spTree>
    <p:extLst>
      <p:ext uri="{BB962C8B-B14F-4D97-AF65-F5344CB8AC3E}">
        <p14:creationId xmlns:p14="http://schemas.microsoft.com/office/powerpoint/2010/main" val="97100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P1100338"/>
          <p:cNvPicPr>
            <a:picLocks noChangeAspect="1" noChangeArrowheads="1"/>
          </p:cNvPicPr>
          <p:nvPr/>
        </p:nvPicPr>
        <p:blipFill>
          <a:blip r:embed="rId3" cstate="print">
            <a:extLst>
              <a:ext uri="{28A0092B-C50C-407E-A947-70E740481C1C}">
                <a14:useLocalDpi xmlns:a14="http://schemas.microsoft.com/office/drawing/2010/main" val="0"/>
              </a:ext>
            </a:extLst>
          </a:blip>
          <a:srcRect r="5562"/>
          <a:stretch>
            <a:fillRect/>
          </a:stretch>
        </p:blipFill>
        <p:spPr bwMode="auto">
          <a:xfrm>
            <a:off x="61840" y="1627075"/>
            <a:ext cx="4784143" cy="3800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8" name="Picture 10" descr="C:\Users\5320265\Documents\Formazione\Eventi, Convegni\Chieti Maggio 2016\PER PRESENTAZIONE\image01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95" t="3617" r="7101" b="11310"/>
          <a:stretch/>
        </p:blipFill>
        <p:spPr bwMode="auto">
          <a:xfrm>
            <a:off x="4974683" y="1627075"/>
            <a:ext cx="4061813" cy="380019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wbigfsgrp1\docgruppi$\Trento\Trento Protonterapia\ATREP AREA\FOTO CPT\2013\11.2013\beamlin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533" b="13246"/>
          <a:stretch/>
        </p:blipFill>
        <p:spPr bwMode="auto">
          <a:xfrm>
            <a:off x="92828" y="1500092"/>
            <a:ext cx="8974655" cy="404944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5320265\Documents\Formazione\Eventi, Convegni\Chieti Maggio 2016\PER PRESENTAZIONE\195Ps.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510"/>
          <a:stretch/>
        </p:blipFill>
        <p:spPr bwMode="auto">
          <a:xfrm>
            <a:off x="68398" y="1489392"/>
            <a:ext cx="9023381" cy="408659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200675" y="5427267"/>
            <a:ext cx="4896544" cy="646331"/>
          </a:xfrm>
          <a:prstGeom prst="rect">
            <a:avLst/>
          </a:prstGeom>
          <a:noFill/>
        </p:spPr>
        <p:txBody>
          <a:bodyPr wrap="square" rtlCol="0">
            <a:spAutoFit/>
          </a:bodyPr>
          <a:lstStyle/>
          <a:p>
            <a:r>
              <a:rPr lang="it-IT" sz="3600" dirty="0" smtClean="0">
                <a:solidFill>
                  <a:schemeClr val="bg1"/>
                </a:solidFill>
              </a:rPr>
              <a:t>16730  /  9,1094 = </a:t>
            </a:r>
            <a:r>
              <a:rPr lang="it-IT" sz="3600" dirty="0" smtClean="0">
                <a:solidFill>
                  <a:srgbClr val="FFFF00"/>
                </a:solidFill>
              </a:rPr>
              <a:t>1836</a:t>
            </a:r>
            <a:endParaRPr lang="en-US" sz="3600" dirty="0">
              <a:solidFill>
                <a:srgbClr val="FFFF00"/>
              </a:solidFill>
            </a:endParaRPr>
          </a:p>
        </p:txBody>
      </p:sp>
      <p:sp>
        <p:nvSpPr>
          <p:cNvPr id="4" name="Titolo 1"/>
          <p:cNvSpPr>
            <a:spLocks noGrp="1"/>
          </p:cNvSpPr>
          <p:nvPr>
            <p:ph type="title"/>
          </p:nvPr>
        </p:nvSpPr>
        <p:spPr/>
        <p:txBody>
          <a:bodyPr>
            <a:normAutofit/>
          </a:bodyPr>
          <a:lstStyle/>
          <a:p>
            <a:r>
              <a:rPr lang="it-IT" sz="5400" dirty="0" smtClean="0">
                <a:solidFill>
                  <a:srgbClr val="FFC000"/>
                </a:solidFill>
                <a:latin typeface="LilyUPC" panose="020B0604020202020204" pitchFamily="34" charset="-34"/>
                <a:cs typeface="LilyUPC" panose="020B0604020202020204" pitchFamily="34" charset="-34"/>
              </a:rPr>
              <a:t>Il ‘difetto’ di essere un protone</a:t>
            </a:r>
            <a:endParaRPr lang="en-US" sz="5400" dirty="0">
              <a:solidFill>
                <a:srgbClr val="FFC000"/>
              </a:solidFill>
              <a:latin typeface="LilyUPC" panose="020B0604020202020204" pitchFamily="34" charset="-34"/>
              <a:cs typeface="LilyUPC" panose="020B0604020202020204" pitchFamily="34" charset="-34"/>
            </a:endParaRPr>
          </a:p>
        </p:txBody>
      </p:sp>
      <p:pic>
        <p:nvPicPr>
          <p:cNvPr id="2059" name="Picture 11" descr="C:\Users\5320265\Documents\Formazione\Eventi, Convegni\Chieti Maggio 2016\PER PRESENTAZIONE\Immagine111.png"/>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73000"/>
                    </a14:imgEffect>
                    <a14:imgEffect>
                      <a14:brightnessContrast bright="-3000" contrast="39000"/>
                    </a14:imgEffect>
                  </a14:imgLayer>
                </a14:imgProps>
              </a:ext>
              <a:ext uri="{28A0092B-C50C-407E-A947-70E740481C1C}">
                <a14:useLocalDpi xmlns:a14="http://schemas.microsoft.com/office/drawing/2010/main" val="0"/>
              </a:ext>
            </a:extLst>
          </a:blip>
          <a:srcRect/>
          <a:stretch>
            <a:fillRect/>
          </a:stretch>
        </p:blipFill>
        <p:spPr bwMode="auto">
          <a:xfrm>
            <a:off x="1520695" y="1485529"/>
            <a:ext cx="5959655" cy="39417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F:\Immagini CSI\Gantry con scala uom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642" y="68103"/>
            <a:ext cx="9028216" cy="6769367"/>
          </a:xfrm>
          <a:prstGeom prst="rect">
            <a:avLst/>
          </a:prstGeom>
          <a:noFill/>
          <a:extLst>
            <a:ext uri="{909E8E84-426E-40DD-AFC4-6F175D3DCCD1}">
              <a14:hiddenFill xmlns:a14="http://schemas.microsoft.com/office/drawing/2010/main">
                <a:solidFill>
                  <a:srgbClr val="FFFFFF"/>
                </a:solidFill>
              </a14:hiddenFill>
            </a:ext>
          </a:extLst>
        </p:spPr>
      </p:pic>
      <p:sp>
        <p:nvSpPr>
          <p:cNvPr id="3" name="Ovale 2"/>
          <p:cNvSpPr/>
          <p:nvPr/>
        </p:nvSpPr>
        <p:spPr>
          <a:xfrm>
            <a:off x="4705976" y="2124301"/>
            <a:ext cx="821453" cy="1440160"/>
          </a:xfrm>
          <a:prstGeom prst="ellipse">
            <a:avLst/>
          </a:prstGeom>
          <a:noFill/>
          <a:ln w="603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e 10"/>
          <p:cNvSpPr/>
          <p:nvPr/>
        </p:nvSpPr>
        <p:spPr>
          <a:xfrm rot="20269527">
            <a:off x="5643793" y="1868084"/>
            <a:ext cx="821453" cy="1440160"/>
          </a:xfrm>
          <a:prstGeom prst="ellipse">
            <a:avLst/>
          </a:prstGeom>
          <a:noFill/>
          <a:ln w="603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e 11"/>
          <p:cNvSpPr/>
          <p:nvPr/>
        </p:nvSpPr>
        <p:spPr>
          <a:xfrm>
            <a:off x="4676569" y="3953270"/>
            <a:ext cx="821453" cy="1440160"/>
          </a:xfrm>
          <a:prstGeom prst="ellipse">
            <a:avLst/>
          </a:prstGeom>
          <a:noFill/>
          <a:ln w="603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000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9"/>
                                        </p:tgtEl>
                                        <p:attrNameLst>
                                          <p:attrName>style.visibility</p:attrName>
                                        </p:attrNameLst>
                                      </p:cBhvr>
                                      <p:to>
                                        <p:strVal val="visible"/>
                                      </p:to>
                                    </p:set>
                                    <p:animEffect transition="in" filter="fade">
                                      <p:cBhvr>
                                        <p:cTn id="7" dur="500"/>
                                        <p:tgtEl>
                                          <p:spTgt spid="2059"/>
                                        </p:tgtEl>
                                      </p:cBhvr>
                                    </p:animEffect>
                                  </p:childTnLst>
                                </p:cTn>
                              </p:par>
                              <p:par>
                                <p:cTn id="8" presetID="2" presetClass="entr" presetSubtype="4" fill="hold" grpId="1"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59"/>
                                        </p:tgtEl>
                                      </p:cBhvr>
                                    </p:animEffect>
                                    <p:set>
                                      <p:cBhvr>
                                        <p:cTn id="16" dur="1" fill="hold">
                                          <p:stCondLst>
                                            <p:cond delay="499"/>
                                          </p:stCondLst>
                                        </p:cTn>
                                        <p:tgtEl>
                                          <p:spTgt spid="2059"/>
                                        </p:tgtEl>
                                        <p:attrNameLst>
                                          <p:attrName>style.visibility</p:attrName>
                                        </p:attrNameLst>
                                      </p:cBhvr>
                                      <p:to>
                                        <p:strVal val="hidden"/>
                                      </p:to>
                                    </p:set>
                                  </p:childTnLst>
                                </p:cTn>
                              </p:par>
                              <p:par>
                                <p:cTn id="17" presetID="2" presetClass="entr" presetSubtype="4" fill="hold" nodeType="withEffect">
                                  <p:stCondLst>
                                    <p:cond delay="0"/>
                                  </p:stCondLst>
                                  <p:childTnLst>
                                    <p:set>
                                      <p:cBhvr>
                                        <p:cTn id="18" dur="1" fill="hold">
                                          <p:stCondLst>
                                            <p:cond delay="0"/>
                                          </p:stCondLst>
                                        </p:cTn>
                                        <p:tgtEl>
                                          <p:spTgt spid="2058"/>
                                        </p:tgtEl>
                                        <p:attrNameLst>
                                          <p:attrName>style.visibility</p:attrName>
                                        </p:attrNameLst>
                                      </p:cBhvr>
                                      <p:to>
                                        <p:strVal val="visible"/>
                                      </p:to>
                                    </p:set>
                                    <p:anim calcmode="lin" valueType="num">
                                      <p:cBhvr additive="base">
                                        <p:cTn id="19" dur="500" fill="hold"/>
                                        <p:tgtEl>
                                          <p:spTgt spid="2058"/>
                                        </p:tgtEl>
                                        <p:attrNameLst>
                                          <p:attrName>ppt_x</p:attrName>
                                        </p:attrNameLst>
                                      </p:cBhvr>
                                      <p:tavLst>
                                        <p:tav tm="0">
                                          <p:val>
                                            <p:strVal val="#ppt_x"/>
                                          </p:val>
                                        </p:tav>
                                        <p:tav tm="100000">
                                          <p:val>
                                            <p:strVal val="#ppt_x"/>
                                          </p:val>
                                        </p:tav>
                                      </p:tavLst>
                                    </p:anim>
                                    <p:anim calcmode="lin" valueType="num">
                                      <p:cBhvr additive="base">
                                        <p:cTn id="20"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058"/>
                                        </p:tgtEl>
                                      </p:cBhvr>
                                    </p:animEffect>
                                    <p:set>
                                      <p:cBhvr>
                                        <p:cTn id="31" dur="1" fill="hold">
                                          <p:stCondLst>
                                            <p:cond delay="499"/>
                                          </p:stCondLst>
                                        </p:cTn>
                                        <p:tgtEl>
                                          <p:spTgt spid="2058"/>
                                        </p:tgtEl>
                                        <p:attrNameLst>
                                          <p:attrName>style.visibility</p:attrName>
                                        </p:attrNameLst>
                                      </p:cBhvr>
                                      <p:to>
                                        <p:strVal val="hidden"/>
                                      </p:to>
                                    </p:set>
                                  </p:childTnLst>
                                </p:cTn>
                              </p:par>
                              <p:par>
                                <p:cTn id="32" presetID="42" presetClass="exit" presetSubtype="0" fill="hold" grpId="0" nodeType="withEffect">
                                  <p:stCondLst>
                                    <p:cond delay="0"/>
                                  </p:stCondLst>
                                  <p:childTnLst>
                                    <p:animEffect transition="out" filter="fade">
                                      <p:cBhvr>
                                        <p:cTn id="33" dur="1000"/>
                                        <p:tgtEl>
                                          <p:spTgt spid="2"/>
                                        </p:tgtEl>
                                      </p:cBhvr>
                                    </p:animEffect>
                                    <p:anim calcmode="lin" valueType="num">
                                      <p:cBhvr>
                                        <p:cTn id="34" dur="1000"/>
                                        <p:tgtEl>
                                          <p:spTgt spid="2"/>
                                        </p:tgtEl>
                                        <p:attrNameLst>
                                          <p:attrName>ppt_x</p:attrName>
                                        </p:attrNameLst>
                                      </p:cBhvr>
                                      <p:tavLst>
                                        <p:tav tm="0">
                                          <p:val>
                                            <p:strVal val="ppt_x"/>
                                          </p:val>
                                        </p:tav>
                                        <p:tav tm="100000">
                                          <p:val>
                                            <p:strVal val="ppt_x"/>
                                          </p:val>
                                        </p:tav>
                                      </p:tavLst>
                                    </p:anim>
                                    <p:anim calcmode="lin" valueType="num">
                                      <p:cBhvr>
                                        <p:cTn id="35" dur="1000"/>
                                        <p:tgtEl>
                                          <p:spTgt spid="2"/>
                                        </p:tgtEl>
                                        <p:attrNameLst>
                                          <p:attrName>ppt_y</p:attrName>
                                        </p:attrNameLst>
                                      </p:cBhvr>
                                      <p:tavLst>
                                        <p:tav tm="0">
                                          <p:val>
                                            <p:strVal val="ppt_y"/>
                                          </p:val>
                                        </p:tav>
                                        <p:tav tm="100000">
                                          <p:val>
                                            <p:strVal val="ppt_y+.1"/>
                                          </p:val>
                                        </p:tav>
                                      </p:tavLst>
                                    </p:anim>
                                    <p:set>
                                      <p:cBhvr>
                                        <p:cTn id="36" dur="1" fill="hold">
                                          <p:stCondLst>
                                            <p:cond delay="999"/>
                                          </p:stCondLst>
                                        </p:cTn>
                                        <p:tgtEl>
                                          <p:spTgt spid="2"/>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6" presetClass="entr" presetSubtype="21" fill="hold" nodeType="withEffect">
                                  <p:stCondLst>
                                    <p:cond delay="0"/>
                                  </p:stCondLst>
                                  <p:childTnLst>
                                    <p:set>
                                      <p:cBhvr>
                                        <p:cTn id="41" dur="1" fill="hold">
                                          <p:stCondLst>
                                            <p:cond delay="0"/>
                                          </p:stCondLst>
                                        </p:cTn>
                                        <p:tgtEl>
                                          <p:spTgt spid="2055"/>
                                        </p:tgtEl>
                                        <p:attrNameLst>
                                          <p:attrName>style.visibility</p:attrName>
                                        </p:attrNameLst>
                                      </p:cBhvr>
                                      <p:to>
                                        <p:strVal val="visible"/>
                                      </p:to>
                                    </p:set>
                                    <p:animEffect transition="in" filter="barn(inVertical)">
                                      <p:cBhvr>
                                        <p:cTn id="42" dur="500"/>
                                        <p:tgtEl>
                                          <p:spTgt spid="20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055"/>
                                        </p:tgtEl>
                                      </p:cBhvr>
                                    </p:animEffect>
                                    <p:set>
                                      <p:cBhvr>
                                        <p:cTn id="47" dur="1" fill="hold">
                                          <p:stCondLst>
                                            <p:cond delay="499"/>
                                          </p:stCondLst>
                                        </p:cTn>
                                        <p:tgtEl>
                                          <p:spTgt spid="2055"/>
                                        </p:tgtEl>
                                        <p:attrNameLst>
                                          <p:attrName>style.visibility</p:attrName>
                                        </p:attrNameLst>
                                      </p:cBhvr>
                                      <p:to>
                                        <p:strVal val="hidden"/>
                                      </p:to>
                                    </p:set>
                                  </p:childTnLst>
                                </p:cTn>
                              </p:par>
                              <p:par>
                                <p:cTn id="48" presetID="14" presetClass="entr" presetSubtype="10" fill="hold" nodeType="withEffect">
                                  <p:stCondLst>
                                    <p:cond delay="0"/>
                                  </p:stCondLst>
                                  <p:childTnLst>
                                    <p:set>
                                      <p:cBhvr>
                                        <p:cTn id="49" dur="1" fill="hold">
                                          <p:stCondLst>
                                            <p:cond delay="0"/>
                                          </p:stCondLst>
                                        </p:cTn>
                                        <p:tgtEl>
                                          <p:spTgt spid="2057"/>
                                        </p:tgtEl>
                                        <p:attrNameLst>
                                          <p:attrName>style.visibility</p:attrName>
                                        </p:attrNameLst>
                                      </p:cBhvr>
                                      <p:to>
                                        <p:strVal val="visible"/>
                                      </p:to>
                                    </p:set>
                                    <p:animEffect transition="in" filter="randombar(horizontal)">
                                      <p:cBhvr>
                                        <p:cTn id="50" dur="500"/>
                                        <p:tgtEl>
                                          <p:spTgt spid="205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2057"/>
                                        </p:tgtEl>
                                      </p:cBhvr>
                                    </p:animEffect>
                                    <p:set>
                                      <p:cBhvr>
                                        <p:cTn id="55" dur="1" fill="hold">
                                          <p:stCondLst>
                                            <p:cond delay="499"/>
                                          </p:stCondLst>
                                        </p:cTn>
                                        <p:tgtEl>
                                          <p:spTgt spid="2057"/>
                                        </p:tgtEl>
                                        <p:attrNameLst>
                                          <p:attrName>style.visibility</p:attrName>
                                        </p:attrNameLst>
                                      </p:cBhvr>
                                      <p:to>
                                        <p:strVal val="hidden"/>
                                      </p:to>
                                    </p:set>
                                  </p:childTnLst>
                                </p:cTn>
                              </p:par>
                              <p:par>
                                <p:cTn id="56" presetID="21" presetClass="entr" presetSubtype="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heel(1)">
                                      <p:cBhvr>
                                        <p:cTn id="58" dur="1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581" y="1628801"/>
            <a:ext cx="8552265"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8604448" y="6309320"/>
            <a:ext cx="360040" cy="369332"/>
          </a:xfrm>
          <a:prstGeom prst="rect">
            <a:avLst/>
          </a:prstGeom>
          <a:noFill/>
        </p:spPr>
        <p:txBody>
          <a:bodyPr wrap="square" rtlCol="0">
            <a:spAutoFit/>
          </a:bodyPr>
          <a:lstStyle/>
          <a:p>
            <a:r>
              <a:rPr lang="it-IT" dirty="0" smtClean="0">
                <a:solidFill>
                  <a:schemeClr val="bg1"/>
                </a:solidFill>
              </a:rPr>
              <a:t>6</a:t>
            </a:r>
            <a:endParaRPr lang="it-IT" dirty="0">
              <a:solidFill>
                <a:schemeClr val="bg1"/>
              </a:solidFill>
            </a:endParaRPr>
          </a:p>
        </p:txBody>
      </p:sp>
      <p:sp>
        <p:nvSpPr>
          <p:cNvPr id="5" name="Titolo 1"/>
          <p:cNvSpPr>
            <a:spLocks noGrp="1"/>
          </p:cNvSpPr>
          <p:nvPr>
            <p:ph type="title"/>
          </p:nvPr>
        </p:nvSpPr>
        <p:spPr>
          <a:xfrm>
            <a:off x="457200" y="274638"/>
            <a:ext cx="8229600" cy="1143000"/>
          </a:xfrm>
        </p:spPr>
        <p:txBody>
          <a:bodyPr>
            <a:normAutofit/>
          </a:bodyPr>
          <a:lstStyle/>
          <a:p>
            <a:r>
              <a:rPr lang="en-US" sz="5400" dirty="0" smtClean="0">
                <a:solidFill>
                  <a:srgbClr val="FFC000"/>
                </a:solidFill>
                <a:latin typeface="LilyUPC" panose="020B0604020202020204" pitchFamily="34" charset="-34"/>
                <a:cs typeface="LilyUPC" panose="020B0604020202020204" pitchFamily="34" charset="-34"/>
              </a:rPr>
              <a:t>Trend di </a:t>
            </a:r>
            <a:r>
              <a:rPr lang="en-US" sz="5400" dirty="0" err="1" smtClean="0">
                <a:solidFill>
                  <a:srgbClr val="FFC000"/>
                </a:solidFill>
                <a:latin typeface="LilyUPC" panose="020B0604020202020204" pitchFamily="34" charset="-34"/>
                <a:cs typeface="LilyUPC" panose="020B0604020202020204" pitchFamily="34" charset="-34"/>
              </a:rPr>
              <a:t>crescita</a:t>
            </a:r>
            <a:r>
              <a:rPr lang="en-US" sz="5400" dirty="0" smtClean="0">
                <a:solidFill>
                  <a:srgbClr val="FFC000"/>
                </a:solidFill>
                <a:latin typeface="LilyUPC" panose="020B0604020202020204" pitchFamily="34" charset="-34"/>
                <a:cs typeface="LilyUPC" panose="020B0604020202020204" pitchFamily="34" charset="-34"/>
              </a:rPr>
              <a:t> </a:t>
            </a:r>
            <a:r>
              <a:rPr lang="en-US" sz="5400" dirty="0" err="1" smtClean="0">
                <a:solidFill>
                  <a:srgbClr val="FFC000"/>
                </a:solidFill>
                <a:latin typeface="LilyUPC" panose="020B0604020202020204" pitchFamily="34" charset="-34"/>
                <a:cs typeface="LilyUPC" panose="020B0604020202020204" pitchFamily="34" charset="-34"/>
              </a:rPr>
              <a:t>centri</a:t>
            </a:r>
            <a:r>
              <a:rPr lang="en-US" sz="5400" dirty="0" smtClean="0">
                <a:solidFill>
                  <a:srgbClr val="FFC000"/>
                </a:solidFill>
                <a:latin typeface="LilyUPC" panose="020B0604020202020204" pitchFamily="34" charset="-34"/>
                <a:cs typeface="LilyUPC" panose="020B0604020202020204" pitchFamily="34" charset="-34"/>
              </a:rPr>
              <a:t> </a:t>
            </a:r>
            <a:r>
              <a:rPr lang="en-US" sz="5400" dirty="0" err="1" smtClean="0">
                <a:solidFill>
                  <a:srgbClr val="FFC000"/>
                </a:solidFill>
                <a:latin typeface="LilyUPC" panose="020B0604020202020204" pitchFamily="34" charset="-34"/>
                <a:cs typeface="LilyUPC" panose="020B0604020202020204" pitchFamily="34" charset="-34"/>
              </a:rPr>
              <a:t>protoni</a:t>
            </a:r>
            <a:r>
              <a:rPr lang="en-US" sz="5400" dirty="0" smtClean="0">
                <a:solidFill>
                  <a:srgbClr val="FFC000"/>
                </a:solidFill>
                <a:latin typeface="LilyUPC" panose="020B0604020202020204" pitchFamily="34" charset="-34"/>
                <a:cs typeface="LilyUPC" panose="020B0604020202020204" pitchFamily="34" charset="-34"/>
              </a:rPr>
              <a:t> </a:t>
            </a:r>
            <a:r>
              <a:rPr lang="en-US" sz="5400" dirty="0" err="1" smtClean="0">
                <a:solidFill>
                  <a:srgbClr val="FFC000"/>
                </a:solidFill>
                <a:latin typeface="LilyUPC" panose="020B0604020202020204" pitchFamily="34" charset="-34"/>
                <a:cs typeface="LilyUPC" panose="020B0604020202020204" pitchFamily="34" charset="-34"/>
              </a:rPr>
              <a:t>operativi</a:t>
            </a:r>
            <a:endParaRPr lang="en-US" sz="5400" dirty="0">
              <a:solidFill>
                <a:srgbClr val="FFC000"/>
              </a:solidFill>
              <a:latin typeface="LilyUPC" panose="020B0604020202020204" pitchFamily="34" charset="-34"/>
              <a:cs typeface="LilyUPC" panose="020B0604020202020204" pitchFamily="34" charset="-34"/>
            </a:endParaRPr>
          </a:p>
        </p:txBody>
      </p:sp>
    </p:spTree>
    <p:extLst>
      <p:ext uri="{BB962C8B-B14F-4D97-AF65-F5344CB8AC3E}">
        <p14:creationId xmlns:p14="http://schemas.microsoft.com/office/powerpoint/2010/main" val="1042729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Reggio Emilia Novembre 2016\Immagini\TCP2-f8.jpg"/>
          <p:cNvPicPr>
            <a:picLocks noChangeAspect="1" noChangeArrowheads="1"/>
          </p:cNvPicPr>
          <p:nvPr/>
        </p:nvPicPr>
        <p:blipFill>
          <a:blip r:embed="rId2" cstate="print"/>
          <a:srcRect r="31393" b="26331"/>
          <a:stretch>
            <a:fillRect/>
          </a:stretch>
        </p:blipFill>
        <p:spPr bwMode="auto">
          <a:xfrm>
            <a:off x="323528" y="1402650"/>
            <a:ext cx="8496944" cy="4834662"/>
          </a:xfrm>
          <a:prstGeom prst="rect">
            <a:avLst/>
          </a:prstGeom>
          <a:noFill/>
        </p:spPr>
      </p:pic>
      <p:cxnSp>
        <p:nvCxnSpPr>
          <p:cNvPr id="6" name="Connettore 1 5"/>
          <p:cNvCxnSpPr/>
          <p:nvPr/>
        </p:nvCxnSpPr>
        <p:spPr>
          <a:xfrm>
            <a:off x="4572000" y="1268760"/>
            <a:ext cx="0" cy="4536504"/>
          </a:xfrm>
          <a:prstGeom prst="line">
            <a:avLst/>
          </a:prstGeom>
          <a:ln w="34925" cmpd="sng"/>
        </p:spPr>
        <p:style>
          <a:lnRef idx="1">
            <a:schemeClr val="accent1"/>
          </a:lnRef>
          <a:fillRef idx="0">
            <a:schemeClr val="accent1"/>
          </a:fillRef>
          <a:effectRef idx="0">
            <a:schemeClr val="accent1"/>
          </a:effectRef>
          <a:fontRef idx="minor">
            <a:schemeClr val="tx1"/>
          </a:fontRef>
        </p:style>
      </p:cxnSp>
      <p:cxnSp>
        <p:nvCxnSpPr>
          <p:cNvPr id="8" name="Connettore 1 7"/>
          <p:cNvCxnSpPr/>
          <p:nvPr/>
        </p:nvCxnSpPr>
        <p:spPr>
          <a:xfrm>
            <a:off x="5292080" y="1268760"/>
            <a:ext cx="0" cy="4536504"/>
          </a:xfrm>
          <a:prstGeom prst="line">
            <a:avLst/>
          </a:prstGeom>
          <a:ln w="34925" cmpd="sng"/>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rot="16200000">
            <a:off x="45078" y="2771346"/>
            <a:ext cx="1080120" cy="523220"/>
          </a:xfrm>
          <a:prstGeom prst="rect">
            <a:avLst/>
          </a:prstGeom>
          <a:noFill/>
        </p:spPr>
        <p:txBody>
          <a:bodyPr wrap="square" rtlCol="0">
            <a:spAutoFit/>
          </a:bodyPr>
          <a:lstStyle/>
          <a:p>
            <a:r>
              <a:rPr lang="it-IT" sz="2800" dirty="0" smtClean="0"/>
              <a:t>TCP %</a:t>
            </a:r>
            <a:endParaRPr lang="it-IT" sz="2800" dirty="0"/>
          </a:p>
        </p:txBody>
      </p:sp>
      <p:sp>
        <p:nvSpPr>
          <p:cNvPr id="15" name="CasellaDiTesto 14"/>
          <p:cNvSpPr txBox="1"/>
          <p:nvPr/>
        </p:nvSpPr>
        <p:spPr>
          <a:xfrm rot="16200000">
            <a:off x="-62934" y="2879357"/>
            <a:ext cx="1296145" cy="523220"/>
          </a:xfrm>
          <a:prstGeom prst="rect">
            <a:avLst/>
          </a:prstGeom>
          <a:noFill/>
        </p:spPr>
        <p:txBody>
          <a:bodyPr wrap="square" rtlCol="0">
            <a:spAutoFit/>
          </a:bodyPr>
          <a:lstStyle/>
          <a:p>
            <a:r>
              <a:rPr lang="it-IT" sz="2800" dirty="0" smtClean="0"/>
              <a:t>NTCP %</a:t>
            </a:r>
            <a:endParaRPr lang="it-IT" sz="2800" dirty="0"/>
          </a:p>
        </p:txBody>
      </p:sp>
      <p:sp>
        <p:nvSpPr>
          <p:cNvPr id="7" name="Titolo 1"/>
          <p:cNvSpPr>
            <a:spLocks noGrp="1"/>
          </p:cNvSpPr>
          <p:nvPr>
            <p:ph type="title"/>
          </p:nvPr>
        </p:nvSpPr>
        <p:spPr>
          <a:xfrm>
            <a:off x="457200" y="116632"/>
            <a:ext cx="8229600" cy="1143000"/>
          </a:xfrm>
        </p:spPr>
        <p:txBody>
          <a:bodyPr>
            <a:noAutofit/>
          </a:bodyPr>
          <a:lstStyle/>
          <a:p>
            <a:r>
              <a:rPr lang="en-US" dirty="0">
                <a:solidFill>
                  <a:srgbClr val="FFC000"/>
                </a:solidFill>
                <a:latin typeface="LilyUPC" panose="020B0604020202020204" pitchFamily="34" charset="-34"/>
                <a:cs typeface="LilyUPC" panose="020B0604020202020204" pitchFamily="34" charset="-34"/>
              </a:rPr>
              <a:t>Therapeutic ratio</a:t>
            </a:r>
            <a:br>
              <a:rPr lang="en-US" dirty="0">
                <a:solidFill>
                  <a:srgbClr val="FFC000"/>
                </a:solidFill>
                <a:latin typeface="LilyUPC" panose="020B0604020202020204" pitchFamily="34" charset="-34"/>
                <a:cs typeface="LilyUPC" panose="020B0604020202020204" pitchFamily="34" charset="-34"/>
              </a:rPr>
            </a:br>
            <a:r>
              <a:rPr lang="en-US" dirty="0">
                <a:solidFill>
                  <a:srgbClr val="FFC000"/>
                </a:solidFill>
                <a:latin typeface="LilyUPC" panose="020B0604020202020204" pitchFamily="34" charset="-34"/>
                <a:cs typeface="LilyUPC" panose="020B0604020202020204" pitchFamily="34" charset="-34"/>
              </a:rPr>
              <a:t>TCP \ NTCP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1" fill="hold" grpId="1" nodeType="clickEffect">
                                  <p:stCondLst>
                                    <p:cond delay="0"/>
                                  </p:stCondLst>
                                  <p:childTnLst>
                                    <p:anim calcmode="lin" valueType="num">
                                      <p:cBhvr additive="base">
                                        <p:cTn id="36" dur="500"/>
                                        <p:tgtEl>
                                          <p:spTgt spid="14"/>
                                        </p:tgtEl>
                                        <p:attrNameLst>
                                          <p:attrName>ppt_x</p:attrName>
                                        </p:attrNameLst>
                                      </p:cBhvr>
                                      <p:tavLst>
                                        <p:tav tm="0">
                                          <p:val>
                                            <p:strVal val="ppt_x"/>
                                          </p:val>
                                        </p:tav>
                                        <p:tav tm="100000">
                                          <p:val>
                                            <p:strVal val="ppt_x"/>
                                          </p:val>
                                        </p:tav>
                                      </p:tavLst>
                                    </p:anim>
                                    <p:anim calcmode="lin" valueType="num">
                                      <p:cBhvr additive="base">
                                        <p:cTn id="37" dur="500"/>
                                        <p:tgtEl>
                                          <p:spTgt spid="14"/>
                                        </p:tgtEl>
                                        <p:attrNameLst>
                                          <p:attrName>ppt_y</p:attrName>
                                        </p:attrNameLst>
                                      </p:cBhvr>
                                      <p:tavLst>
                                        <p:tav tm="0">
                                          <p:val>
                                            <p:strVal val="ppt_y"/>
                                          </p:val>
                                        </p:tav>
                                        <p:tav tm="100000">
                                          <p:val>
                                            <p:strVal val="0-ppt_h/2"/>
                                          </p:val>
                                        </p:tav>
                                      </p:tavLst>
                                    </p:anim>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F:\Reggio Emilia Novembre 2016\Immagini\TCP NTCP 3.jpg"/>
          <p:cNvPicPr>
            <a:picLocks noChangeAspect="1" noChangeArrowheads="1"/>
          </p:cNvPicPr>
          <p:nvPr/>
        </p:nvPicPr>
        <p:blipFill>
          <a:blip r:embed="rId2" cstate="print"/>
          <a:srcRect/>
          <a:stretch>
            <a:fillRect/>
          </a:stretch>
        </p:blipFill>
        <p:spPr bwMode="auto">
          <a:xfrm>
            <a:off x="251520" y="2204864"/>
            <a:ext cx="8661201" cy="4032448"/>
          </a:xfrm>
          <a:prstGeom prst="rect">
            <a:avLst/>
          </a:prstGeom>
          <a:noFill/>
        </p:spPr>
      </p:pic>
      <p:cxnSp>
        <p:nvCxnSpPr>
          <p:cNvPr id="6" name="Connettore 1 5"/>
          <p:cNvCxnSpPr/>
          <p:nvPr/>
        </p:nvCxnSpPr>
        <p:spPr>
          <a:xfrm>
            <a:off x="2987824" y="2060848"/>
            <a:ext cx="0" cy="3960440"/>
          </a:xfrm>
          <a:prstGeom prst="line">
            <a:avLst/>
          </a:prstGeom>
          <a:ln w="34925" cmpd="sng"/>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7236296" y="2060848"/>
            <a:ext cx="0" cy="3960440"/>
          </a:xfrm>
          <a:prstGeom prst="line">
            <a:avLst/>
          </a:prstGeom>
          <a:ln w="34925" cmpd="sng"/>
        </p:spPr>
        <p:style>
          <a:lnRef idx="1">
            <a:schemeClr val="accent1"/>
          </a:lnRef>
          <a:fillRef idx="0">
            <a:schemeClr val="accent1"/>
          </a:fillRef>
          <a:effectRef idx="0">
            <a:schemeClr val="accent1"/>
          </a:effectRef>
          <a:fontRef idx="minor">
            <a:schemeClr val="tx1"/>
          </a:fontRef>
        </p:style>
      </p:cxnSp>
      <p:sp>
        <p:nvSpPr>
          <p:cNvPr id="5" name="Titolo 1"/>
          <p:cNvSpPr>
            <a:spLocks noGrp="1"/>
          </p:cNvSpPr>
          <p:nvPr>
            <p:ph type="title"/>
          </p:nvPr>
        </p:nvSpPr>
        <p:spPr>
          <a:xfrm>
            <a:off x="467320" y="476672"/>
            <a:ext cx="8229600" cy="1143000"/>
          </a:xfrm>
        </p:spPr>
        <p:txBody>
          <a:bodyPr>
            <a:normAutofit fontScale="90000"/>
          </a:bodyPr>
          <a:lstStyle/>
          <a:p>
            <a:r>
              <a:rPr lang="en-US" sz="5400" dirty="0" smtClean="0">
                <a:solidFill>
                  <a:srgbClr val="FFC000"/>
                </a:solidFill>
                <a:latin typeface="LilyUPC" panose="020B0604020202020204" pitchFamily="34" charset="-34"/>
                <a:cs typeface="LilyUPC" panose="020B0604020202020204" pitchFamily="34" charset="-34"/>
              </a:rPr>
              <a:t>Therapeutic Window</a:t>
            </a:r>
            <a:r>
              <a:rPr lang="en-US" sz="5400" dirty="0" smtClean="0"/>
              <a:t> </a:t>
            </a:r>
            <a:br>
              <a:rPr lang="en-US" sz="5400" dirty="0" smtClean="0"/>
            </a:br>
            <a:r>
              <a:rPr lang="en-US" sz="2700" dirty="0" smtClean="0">
                <a:solidFill>
                  <a:schemeClr val="bg1"/>
                </a:solidFill>
              </a:rPr>
              <a:t>the </a:t>
            </a:r>
            <a:r>
              <a:rPr lang="en-US" sz="2700" dirty="0">
                <a:solidFill>
                  <a:schemeClr val="bg1"/>
                </a:solidFill>
              </a:rPr>
              <a:t>range of dosage of a drug or of its concentration in a bodily system that provides safe effective therapy </a:t>
            </a:r>
            <a:endParaRPr lang="en-US" sz="2700" dirty="0">
              <a:solidFill>
                <a:srgbClr val="FFC000"/>
              </a:solidFill>
              <a:latin typeface="LilyUPC" panose="020B0604020202020204" pitchFamily="34" charset="-34"/>
              <a:cs typeface="LilyUPC" panose="020B0604020202020204" pitchFamily="34"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p:txBody>
          <a:bodyPr>
            <a:normAutofit/>
          </a:bodyPr>
          <a:lstStyle/>
          <a:p>
            <a:r>
              <a:rPr lang="it-IT" sz="5400" dirty="0" err="1" smtClean="0">
                <a:solidFill>
                  <a:srgbClr val="FFC000"/>
                </a:solidFill>
                <a:latin typeface="LilyUPC" panose="020B0604020202020204" pitchFamily="34" charset="-34"/>
                <a:cs typeface="LilyUPC" panose="020B0604020202020204" pitchFamily="34" charset="-34"/>
              </a:rPr>
              <a:t>Bragg</a:t>
            </a:r>
            <a:r>
              <a:rPr lang="it-IT" sz="5400" dirty="0" smtClean="0">
                <a:solidFill>
                  <a:srgbClr val="FFC000"/>
                </a:solidFill>
                <a:latin typeface="LilyUPC" panose="020B0604020202020204" pitchFamily="34" charset="-34"/>
                <a:cs typeface="LilyUPC" panose="020B0604020202020204" pitchFamily="34" charset="-34"/>
              </a:rPr>
              <a:t> </a:t>
            </a:r>
            <a:r>
              <a:rPr lang="it-IT" sz="5400" dirty="0" err="1" smtClean="0">
                <a:solidFill>
                  <a:srgbClr val="FFC000"/>
                </a:solidFill>
                <a:latin typeface="LilyUPC" panose="020B0604020202020204" pitchFamily="34" charset="-34"/>
                <a:cs typeface="LilyUPC" panose="020B0604020202020204" pitchFamily="34" charset="-34"/>
              </a:rPr>
              <a:t>Peak</a:t>
            </a:r>
            <a:r>
              <a:rPr lang="it-IT" sz="5400" dirty="0" smtClean="0">
                <a:solidFill>
                  <a:srgbClr val="FFC000"/>
                </a:solidFill>
                <a:latin typeface="LilyUPC" panose="020B0604020202020204" pitchFamily="34" charset="-34"/>
                <a:cs typeface="LilyUPC" panose="020B0604020202020204" pitchFamily="34" charset="-34"/>
              </a:rPr>
              <a:t> e RBE</a:t>
            </a:r>
            <a:endParaRPr lang="en-US" sz="5400" dirty="0">
              <a:solidFill>
                <a:srgbClr val="FFC000"/>
              </a:solidFill>
              <a:latin typeface="LilyUPC" panose="020B0604020202020204" pitchFamily="34" charset="-34"/>
              <a:cs typeface="LilyUPC" panose="020B0604020202020204" pitchFamily="34" charset="-34"/>
            </a:endParaRPr>
          </a:p>
        </p:txBody>
      </p:sp>
      <p:pic>
        <p:nvPicPr>
          <p:cNvPr id="3074" name="Picture 2" descr="http://www.fondazioneveronesi.it/files/cache/cbe7fc73d68e4e9b14704eeae5e054e0_f2456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556792"/>
            <a:ext cx="6423872" cy="4536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Immagini CSI\articolo\Protons\iso.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118" t="33905" r="49000" b="39718"/>
          <a:stretch/>
        </p:blipFill>
        <p:spPr bwMode="auto">
          <a:xfrm>
            <a:off x="1115616" y="1534295"/>
            <a:ext cx="2520280" cy="232343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roj-29-135-g005-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1364144"/>
            <a:ext cx="7645821" cy="5174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66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074"/>
                                        </p:tgtEl>
                                      </p:cBhvr>
                                    </p:animEffect>
                                    <p:set>
                                      <p:cBhvr>
                                        <p:cTn id="13" dur="1" fill="hold">
                                          <p:stCondLst>
                                            <p:cond delay="499"/>
                                          </p:stCondLst>
                                        </p:cTn>
                                        <p:tgtEl>
                                          <p:spTgt spid="3074"/>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6146"/>
                                        </p:tgtEl>
                                        <p:attrNameLst>
                                          <p:attrName>style.visibility</p:attrName>
                                        </p:attrNameLst>
                                      </p:cBhvr>
                                      <p:to>
                                        <p:strVal val="visible"/>
                                      </p:to>
                                    </p:set>
                                    <p:animEffect transition="in" filter="fade">
                                      <p:cBhvr>
                                        <p:cTn id="1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a:spLocks noGrp="1"/>
          </p:cNvSpPr>
          <p:nvPr>
            <p:ph type="title"/>
          </p:nvPr>
        </p:nvSpPr>
        <p:spPr/>
        <p:txBody>
          <a:bodyPr>
            <a:normAutofit/>
          </a:bodyPr>
          <a:lstStyle/>
          <a:p>
            <a:r>
              <a:rPr lang="it-IT" sz="5400" dirty="0" smtClean="0">
                <a:solidFill>
                  <a:srgbClr val="FFC000"/>
                </a:solidFill>
                <a:latin typeface="LilyUPC" panose="020B0604020202020204" pitchFamily="34" charset="-34"/>
                <a:cs typeface="LilyUPC" panose="020B0604020202020204" pitchFamily="34" charset="-34"/>
              </a:rPr>
              <a:t>Quali vantaggi rispetto ai fotoni?</a:t>
            </a:r>
            <a:endParaRPr lang="en-US" sz="5400" dirty="0">
              <a:solidFill>
                <a:srgbClr val="FFC000"/>
              </a:solidFill>
              <a:latin typeface="LilyUPC" panose="020B0604020202020204" pitchFamily="34" charset="-34"/>
              <a:cs typeface="LilyUPC" panose="020B0604020202020204" pitchFamily="34" charset="-34"/>
            </a:endParaRPr>
          </a:p>
        </p:txBody>
      </p:sp>
      <p:sp>
        <p:nvSpPr>
          <p:cNvPr id="2" name="CasellaDiTesto 1"/>
          <p:cNvSpPr txBox="1"/>
          <p:nvPr/>
        </p:nvSpPr>
        <p:spPr>
          <a:xfrm>
            <a:off x="683568" y="1659619"/>
            <a:ext cx="7992888" cy="4832092"/>
          </a:xfrm>
          <a:prstGeom prst="rect">
            <a:avLst/>
          </a:prstGeom>
          <a:noFill/>
        </p:spPr>
        <p:txBody>
          <a:bodyPr wrap="square" rtlCol="0">
            <a:spAutoFit/>
          </a:bodyPr>
          <a:lstStyle/>
          <a:p>
            <a:pPr marL="285750" indent="-285750">
              <a:buFont typeface="Arial" panose="020B0604020202020204" pitchFamily="34" charset="0"/>
              <a:buChar char="•"/>
            </a:pPr>
            <a:r>
              <a:rPr lang="it-IT" sz="2800" dirty="0" smtClean="0">
                <a:solidFill>
                  <a:schemeClr val="bg1"/>
                </a:solidFill>
              </a:rPr>
              <a:t>A parità di dose erogata, maggior risparmio dei tessuti sani ed OAR (maggior rapporto terapeutico)</a:t>
            </a:r>
          </a:p>
          <a:p>
            <a:pPr marL="285750" indent="-285750">
              <a:buFont typeface="Arial" panose="020B0604020202020204" pitchFamily="34" charset="0"/>
              <a:buChar char="•"/>
            </a:pPr>
            <a:endParaRPr lang="it-IT" sz="2800" dirty="0" smtClean="0">
              <a:solidFill>
                <a:schemeClr val="bg1"/>
              </a:solidFill>
            </a:endParaRPr>
          </a:p>
          <a:p>
            <a:pPr marL="285750" indent="-285750">
              <a:buFont typeface="Arial" panose="020B0604020202020204" pitchFamily="34" charset="0"/>
              <a:buChar char="•"/>
            </a:pPr>
            <a:r>
              <a:rPr lang="it-IT" sz="2800" dirty="0" smtClean="0">
                <a:solidFill>
                  <a:schemeClr val="bg1"/>
                </a:solidFill>
              </a:rPr>
              <a:t>A parità di dose erogata, maggiore efficacia radiobiologica</a:t>
            </a:r>
          </a:p>
          <a:p>
            <a:pPr marL="285750" indent="-285750">
              <a:buFont typeface="Arial" panose="020B0604020202020204" pitchFamily="34" charset="0"/>
              <a:buChar char="•"/>
            </a:pPr>
            <a:endParaRPr lang="it-IT" sz="2800" dirty="0" smtClean="0">
              <a:solidFill>
                <a:schemeClr val="bg1"/>
              </a:solidFill>
            </a:endParaRPr>
          </a:p>
          <a:p>
            <a:pPr marL="285750" indent="-285750"/>
            <a:r>
              <a:rPr lang="it-IT" sz="2800" dirty="0" smtClean="0">
                <a:solidFill>
                  <a:schemeClr val="bg1"/>
                </a:solidFill>
              </a:rPr>
              <a:t> </a:t>
            </a:r>
            <a:r>
              <a:rPr lang="it-IT" sz="2800" b="1" dirty="0" smtClean="0">
                <a:solidFill>
                  <a:srgbClr val="C00000"/>
                </a:solidFill>
              </a:rPr>
              <a:t>A cui si aggiungono le seguenti considerazioni: </a:t>
            </a:r>
          </a:p>
          <a:p>
            <a:pPr marL="285750" indent="-285750">
              <a:buFont typeface="Arial" panose="020B0604020202020204" pitchFamily="34" charset="0"/>
              <a:buChar char="•"/>
            </a:pPr>
            <a:r>
              <a:rPr lang="it-IT" sz="2800" dirty="0" smtClean="0">
                <a:solidFill>
                  <a:schemeClr val="bg1"/>
                </a:solidFill>
              </a:rPr>
              <a:t>Consolidamento dell’esperienza clinica</a:t>
            </a:r>
          </a:p>
          <a:p>
            <a:pPr marL="285750" indent="-285750">
              <a:buFont typeface="Arial" panose="020B0604020202020204" pitchFamily="34" charset="0"/>
              <a:buChar char="•"/>
            </a:pPr>
            <a:r>
              <a:rPr lang="it-IT" sz="2800" dirty="0" smtClean="0">
                <a:solidFill>
                  <a:schemeClr val="bg1"/>
                </a:solidFill>
              </a:rPr>
              <a:t>Tecnologia in rapida evoluzione</a:t>
            </a:r>
          </a:p>
          <a:p>
            <a:pPr marL="285750" indent="-285750">
              <a:buFont typeface="Arial" panose="020B0604020202020204" pitchFamily="34" charset="0"/>
              <a:buChar char="•"/>
            </a:pPr>
            <a:r>
              <a:rPr lang="it-IT" sz="2800" dirty="0" smtClean="0">
                <a:solidFill>
                  <a:schemeClr val="bg1"/>
                </a:solidFill>
              </a:rPr>
              <a:t>Costi di progettazione e produzione in diminuzione</a:t>
            </a:r>
          </a:p>
          <a:p>
            <a:pPr marL="285750" indent="-285750">
              <a:buFont typeface="Arial" panose="020B0604020202020204" pitchFamily="34" charset="0"/>
              <a:buChar char="•"/>
            </a:pPr>
            <a:endParaRPr lang="en-US" sz="2800" dirty="0">
              <a:solidFill>
                <a:schemeClr val="bg1"/>
              </a:solidFill>
            </a:endParaRPr>
          </a:p>
        </p:txBody>
      </p:sp>
    </p:spTree>
    <p:extLst>
      <p:ext uri="{BB962C8B-B14F-4D97-AF65-F5344CB8AC3E}">
        <p14:creationId xmlns:p14="http://schemas.microsoft.com/office/powerpoint/2010/main" val="2724848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1311</TotalTime>
  <Words>760</Words>
  <Application>Microsoft Office PowerPoint</Application>
  <PresentationFormat>Presentazione su schermo (4:3)</PresentationFormat>
  <Paragraphs>162</Paragraphs>
  <Slides>33</Slides>
  <Notes>4</Notes>
  <HiddenSlides>0</HiddenSlides>
  <MMClips>0</MMClips>
  <ScaleCrop>false</ScaleCrop>
  <HeadingPairs>
    <vt:vector size="4" baseType="variant">
      <vt:variant>
        <vt:lpstr>Tema</vt:lpstr>
      </vt:variant>
      <vt:variant>
        <vt:i4>1</vt:i4>
      </vt:variant>
      <vt:variant>
        <vt:lpstr>Titoli diapositive</vt:lpstr>
      </vt:variant>
      <vt:variant>
        <vt:i4>33</vt:i4>
      </vt:variant>
    </vt:vector>
  </HeadingPairs>
  <TitlesOfParts>
    <vt:vector size="34" baseType="lpstr">
      <vt:lpstr>Tema di Office</vt:lpstr>
      <vt:lpstr>Ruolo del TSRM nella pianificazione di un trattamento di Protonterapia</vt:lpstr>
      <vt:lpstr>Cosa è la Protonterapia</vt:lpstr>
      <vt:lpstr>Trento Proton Therapy Center</vt:lpstr>
      <vt:lpstr>Il ‘difetto’ di essere un protone</vt:lpstr>
      <vt:lpstr>Trend di crescita centri protoni operativi</vt:lpstr>
      <vt:lpstr>Therapeutic ratio TCP \ NTCP</vt:lpstr>
      <vt:lpstr>Therapeutic Window  the range of dosage of a drug or of its concentration in a bodily system that provides safe effective therapy </vt:lpstr>
      <vt:lpstr>Bragg Peak e RBE</vt:lpstr>
      <vt:lpstr>Quali vantaggi rispetto ai fotoni?</vt:lpstr>
      <vt:lpstr>From conformal-3D to 3D-dose modulation</vt:lpstr>
      <vt:lpstr>Delivery with Pencil Beam Scanning</vt:lpstr>
      <vt:lpstr>Presentazione standard di PowerPoint</vt:lpstr>
      <vt:lpstr>Single Field Uniform Dose (SFUD) Optimization</vt:lpstr>
      <vt:lpstr>Meningioma</vt:lpstr>
      <vt:lpstr>Meningioma</vt:lpstr>
      <vt:lpstr>Meningioma</vt:lpstr>
      <vt:lpstr>Presentazione standard di PowerPoint</vt:lpstr>
      <vt:lpstr>Presentazione standard di PowerPoint</vt:lpstr>
      <vt:lpstr>CSI: a technically complex treatment</vt:lpstr>
      <vt:lpstr>CSI: a clinically complex treatment</vt:lpstr>
      <vt:lpstr>Simulation CT and Set-Up</vt:lpstr>
      <vt:lpstr>Set-up Devices</vt:lpstr>
      <vt:lpstr>Contouring</vt:lpstr>
      <vt:lpstr>Giunzioni: tecnica dei campi ancillari</vt:lpstr>
      <vt:lpstr>Planning</vt:lpstr>
      <vt:lpstr>Planning</vt:lpstr>
      <vt:lpstr>Planning</vt:lpstr>
      <vt:lpstr>Single Field Optimization</vt:lpstr>
      <vt:lpstr>Evaluation</vt:lpstr>
      <vt:lpstr>Related Papers</vt:lpstr>
      <vt:lpstr>Results</vt:lpstr>
      <vt:lpstr>Protoni Vs Fotoni</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Ruolo del TSRM nella pianificazione di un trattamento di Protonterapia</dc:title>
  <dc:creator>Nic</dc:creator>
  <cp:lastModifiedBy>Bizzocchi Nicola</cp:lastModifiedBy>
  <cp:revision>36</cp:revision>
  <dcterms:created xsi:type="dcterms:W3CDTF">2016-11-20T14:05:13Z</dcterms:created>
  <dcterms:modified xsi:type="dcterms:W3CDTF">2016-11-25T16:23:52Z</dcterms:modified>
</cp:coreProperties>
</file>