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47"/>
  </p:notesMasterIdLst>
  <p:sldIdLst>
    <p:sldId id="256" r:id="rId2"/>
    <p:sldId id="290" r:id="rId3"/>
    <p:sldId id="286" r:id="rId4"/>
    <p:sldId id="291" r:id="rId5"/>
    <p:sldId id="292" r:id="rId6"/>
    <p:sldId id="293" r:id="rId7"/>
    <p:sldId id="287" r:id="rId8"/>
    <p:sldId id="288" r:id="rId9"/>
    <p:sldId id="298" r:id="rId10"/>
    <p:sldId id="285" r:id="rId11"/>
    <p:sldId id="297" r:id="rId12"/>
    <p:sldId id="279" r:id="rId13"/>
    <p:sldId id="283" r:id="rId14"/>
    <p:sldId id="284" r:id="rId15"/>
    <p:sldId id="310" r:id="rId16"/>
    <p:sldId id="314" r:id="rId17"/>
    <p:sldId id="258" r:id="rId18"/>
    <p:sldId id="259" r:id="rId19"/>
    <p:sldId id="260" r:id="rId20"/>
    <p:sldId id="261" r:id="rId21"/>
    <p:sldId id="262" r:id="rId22"/>
    <p:sldId id="265" r:id="rId23"/>
    <p:sldId id="266" r:id="rId24"/>
    <p:sldId id="267" r:id="rId25"/>
    <p:sldId id="268" r:id="rId26"/>
    <p:sldId id="269" r:id="rId27"/>
    <p:sldId id="299" r:id="rId28"/>
    <p:sldId id="270" r:id="rId29"/>
    <p:sldId id="271" r:id="rId30"/>
    <p:sldId id="313" r:id="rId31"/>
    <p:sldId id="272" r:id="rId32"/>
    <p:sldId id="296" r:id="rId33"/>
    <p:sldId id="312" r:id="rId34"/>
    <p:sldId id="309" r:id="rId35"/>
    <p:sldId id="311" r:id="rId36"/>
    <p:sldId id="306" r:id="rId37"/>
    <p:sldId id="274" r:id="rId38"/>
    <p:sldId id="275" r:id="rId39"/>
    <p:sldId id="308" r:id="rId40"/>
    <p:sldId id="300" r:id="rId41"/>
    <p:sldId id="303" r:id="rId42"/>
    <p:sldId id="305" r:id="rId43"/>
    <p:sldId id="315" r:id="rId44"/>
    <p:sldId id="289" r:id="rId45"/>
    <p:sldId id="295" r:id="rId46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F75A3"/>
    <a:srgbClr val="FF99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24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A9CB3-E910-4006-B7B3-673851767EF3}" type="datetimeFigureOut">
              <a:rPr lang="it-IT" smtClean="0"/>
              <a:t>26/11/2016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82658-8D44-4FDD-89B0-AE3087A2C0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291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94AF79-FC48-485A-BCEB-197D52B9D62C}" type="slidenum">
              <a:rPr lang="it-IT" altLang="it-IT">
                <a:latin typeface="Times New Roman" panose="02020603050405020304" pitchFamily="18" charset="0"/>
              </a:rPr>
              <a:pPr/>
              <a:t>2</a:t>
            </a:fld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745678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224BB6-86CD-4E42-B7CD-EEF14159D548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Rappresento i dati più significativi! Per DISTANZA si intende la distanza asse del fascio </a:t>
            </a:r>
          </a:p>
        </p:txBody>
      </p:sp>
    </p:spTree>
    <p:extLst>
      <p:ext uri="{BB962C8B-B14F-4D97-AF65-F5344CB8AC3E}">
        <p14:creationId xmlns:p14="http://schemas.microsoft.com/office/powerpoint/2010/main" val="1267295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813F27-05EB-4C61-AFCC-790585BBF206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Senza stare a riportare tutti i grafici come nell’esempio precedente inserisco, per sintesi, unicamente il confronto!</a:t>
            </a:r>
          </a:p>
        </p:txBody>
      </p:sp>
    </p:spTree>
    <p:extLst>
      <p:ext uri="{BB962C8B-B14F-4D97-AF65-F5344CB8AC3E}">
        <p14:creationId xmlns:p14="http://schemas.microsoft.com/office/powerpoint/2010/main" val="1230119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DDD863-E3F5-4B97-AA6A-86F967F1250A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51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Confronto costruttivo unicamente tra i dati delle misure effettuate correttamente con le paratie anti X</a:t>
            </a:r>
          </a:p>
        </p:txBody>
      </p:sp>
    </p:spTree>
    <p:extLst>
      <p:ext uri="{BB962C8B-B14F-4D97-AF65-F5344CB8AC3E}">
        <p14:creationId xmlns:p14="http://schemas.microsoft.com/office/powerpoint/2010/main" val="889932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C9D31-31A3-41FF-B773-578B0234621D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Rad pad… telo sterile monouso molto costoso ma con effetti importanti sulla radiazione diffusa!!! E’ in fase test  in diversi ospedali d’Italia.</a:t>
            </a:r>
          </a:p>
        </p:txBody>
      </p:sp>
    </p:spTree>
    <p:extLst>
      <p:ext uri="{BB962C8B-B14F-4D97-AF65-F5344CB8AC3E}">
        <p14:creationId xmlns:p14="http://schemas.microsoft.com/office/powerpoint/2010/main" val="3835353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26038E-6613-4A11-A090-3A7A09B6CE63}" type="slidenum">
              <a:rPr lang="it-IT" altLang="it-IT">
                <a:latin typeface="Times New Roman" panose="02020603050405020304" pitchFamily="18" charset="0"/>
              </a:rPr>
              <a:pPr/>
              <a:t>41</a:t>
            </a:fld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A8DA369-75B8-4FDD-AF17-06E85178BA1F}" type="slidenum">
              <a:rPr lang="it-IT" altLang="it-IT" sz="1300">
                <a:latin typeface="Times New Roman" panose="02020603050405020304" pitchFamily="18" charset="0"/>
              </a:rPr>
              <a:pPr algn="r" eaLnBrk="1" hangingPunct="1"/>
              <a:t>41</a:t>
            </a:fld>
            <a:endParaRPr lang="it-IT" altLang="it-IT" sz="1300">
              <a:latin typeface="Times New Roman" panose="02020603050405020304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mtClean="0"/>
              <a:t>ARGOMENTARE BENE…NON TRATTATI IN QUANTO SERVIREBBERO MOLTE ORE!!!</a:t>
            </a:r>
          </a:p>
        </p:txBody>
      </p:sp>
    </p:spTree>
    <p:extLst>
      <p:ext uri="{BB962C8B-B14F-4D97-AF65-F5344CB8AC3E}">
        <p14:creationId xmlns:p14="http://schemas.microsoft.com/office/powerpoint/2010/main" val="1532847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82658-8D44-4FDD-89B0-AE3087A2C0F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938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B075C5-0678-4160-9CFB-7FCBC38C8BDE}" type="slidenum">
              <a:rPr lang="it-IT" altLang="it-IT">
                <a:latin typeface="Times New Roman" panose="02020603050405020304" pitchFamily="18" charset="0"/>
              </a:rPr>
              <a:pPr/>
              <a:t>11</a:t>
            </a:fld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92655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C94C3-95F1-4435-B4FD-80BA91E215BC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8494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C781F7-1278-49DA-90C4-64EF963077B5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Tecn. BV = intensificatore di brillanza. Purtroppo il nostro apparecchio, installato nel 2002, non presenta la tecnologia di rilevazione TFT ma in ogni caso dovrebbe essere aggiornato entro 2 anni! La tecnologia TFT Philips permette, ripetto il BV, un risparmio di dose reale del 4%. Tale percentuale accresce nelle fasi d’ingrandimento!</a:t>
            </a:r>
          </a:p>
        </p:txBody>
      </p:sp>
    </p:spTree>
    <p:extLst>
      <p:ext uri="{BB962C8B-B14F-4D97-AF65-F5344CB8AC3E}">
        <p14:creationId xmlns:p14="http://schemas.microsoft.com/office/powerpoint/2010/main" val="255122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F6A6F-B277-4C79-B39B-45F395E55C5D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266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A1CC9D-4F98-43F1-AADE-C9163273FF1F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LOW DOSE: modalità automatica LOW DOSE. L’angiografo presenta tre livelli di selezione automatica della dose: low-normal-high!</a:t>
            </a:r>
          </a:p>
        </p:txBody>
      </p:sp>
    </p:spTree>
    <p:extLst>
      <p:ext uri="{BB962C8B-B14F-4D97-AF65-F5344CB8AC3E}">
        <p14:creationId xmlns:p14="http://schemas.microsoft.com/office/powerpoint/2010/main" val="3891797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8EEDA-BEB2-4EC6-8E9B-8E5F28AEB067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Rappresento i dati più significativi! Per DISTANZA si intende la distanza dall’asse del fascio. ATTENZIONE ALLA CONVERSIONE MICRO E MILLI SIVIERT!</a:t>
            </a:r>
          </a:p>
        </p:txBody>
      </p:sp>
    </p:spTree>
    <p:extLst>
      <p:ext uri="{BB962C8B-B14F-4D97-AF65-F5344CB8AC3E}">
        <p14:creationId xmlns:p14="http://schemas.microsoft.com/office/powerpoint/2010/main" val="4087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A863-B9B1-4B10-9886-C91F116DDA52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4058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9893A9-52AB-4E9C-9150-BAFA24F9ADB0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FB0AA0-B8B8-43CF-BC2D-9EA89896FB4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16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C7964B-C535-4688-BC61-8A110D557E6D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B8021-EBBC-4B16-8785-C3B78F04AC6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14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C7964B-C535-4688-BC61-8A110D557E6D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B8021-EBBC-4B16-8785-C3B78F04AC6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7255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C7964B-C535-4688-BC61-8A110D557E6D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B8021-EBBC-4B16-8785-C3B78F04AC6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939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C7964B-C535-4688-BC61-8A110D557E6D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B8021-EBBC-4B16-8785-C3B78F04AC6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8882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C7964B-C535-4688-BC61-8A110D557E6D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B8021-EBBC-4B16-8785-C3B78F04AC6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514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FFD0DD-FF36-4CFF-BA01-052CE512F40E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F21BAE-4A3A-49C6-A5CF-E864DC6207C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230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C7964B-C535-4688-BC61-8A110D557E6D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B8021-EBBC-4B16-8785-C3B78F04AC6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861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online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24 Ottobre 2006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laureando: Davide Cavedagna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05F68C4-D7F9-4BEB-B0B1-DAAB9E087D4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0383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24 Ottobre 2006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laureando: Davide Cavedagna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6B942-B85E-4909-866D-2AC6056000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1589152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24 Ottobre 2006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laureando: Davide Cavedagna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103C4-5192-43DB-9C97-86777F0E68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0139566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6FB4A8-6B12-4D33-890C-2B1C5EC0594F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74E78-4C07-4979-A379-FF0399A723D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63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B4FCF1-C5FB-49F8-9430-B76BB80C5399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566E6-C076-4177-8457-CE68574F5D1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64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C7964B-C535-4688-BC61-8A110D557E6D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B8021-EBBC-4B16-8785-C3B78F04AC6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180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C48D50-CDFF-48CF-B9A0-D1FB6056B22F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9C2D5-E005-4E04-AB81-A3FF2E843C3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77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22D079-EE24-434D-A4C3-7BBF8D99B1D2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B0666-FCC9-41C1-8213-D9AFA20BB2A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6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C7964B-C535-4688-BC61-8A110D557E6D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B8021-EBBC-4B16-8785-C3B78F04AC6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57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06EE54-51AB-49CB-93E7-29E94CF44B08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4F391-079C-45FC-B2C0-D8522AED13D0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657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DF5955-F0E7-4F21-B214-A97532FB069D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B60056-04E1-4F51-B204-AD70A6191ED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310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C7964B-C535-4688-BC61-8A110D557E6D}" type="datetimeFigureOut">
              <a:rPr lang="it-IT" smtClean="0"/>
              <a:pPr>
                <a:defRPr/>
              </a:pPr>
              <a:t>26/11/2016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36B8021-EBBC-4B16-8785-C3B78F04AC6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32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www.ospfe.i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unife.it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hyperlink" Target="http://www.fitzmuseum.cam.ac.uk/coins/coinofthemoment/euro/1euro_obv.gif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cbi.nlm.nih.gov/pmc/articles/PMC175104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ncbi.nlm.nih.gov/pmc/articles/PMC175104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hyperlink" Target="http://www.google.it/imgres?imgurl=http://www.it.rhino3d.com/images/integrisallura1.jpg&amp;imgrefurl=http://www.it.rhino3d.com/products.htm&amp;usg=__a-4xlvDPpSw79zSJsO94EhhLL6M=&amp;h=285&amp;w=285&amp;sz=10&amp;hl=it&amp;start=0&amp;zoom=1&amp;tbnid=8bRHzZNV29L__M:&amp;tbnh=169&amp;tbnw=169&amp;ei=Wdv_TbmlNsGi-garqtnODQ&amp;prev=/search?q%3Dintegris%2Ballura%2Bphilips%26um%3D1%26hl%3Dit%26sa%3DN%26rls%3Dcom.microsoft:it:IE-SearchBox%26rlz%3D1I7GGLL_it%26biw%3D918%26bih%3D518%26tbm%3Disch&amp;um=1&amp;itbs=1&amp;iact=rc&amp;dur=78&amp;page=1&amp;ndsp=8&amp;ved=1t:429,r:1,s:0&amp;tx=55&amp;ty=81" TargetMode="External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sciencedirect.com/science?_ob=RedirectURL&amp;_method=gejLink&amp;_linkType=general&amp;_cdi=4965&amp;_issn=01466453&amp;_targetURL=http://www.elsevier.com/locate/issn/01466453&amp;_acct=C000050221&amp;_version=1&amp;_userid=10&amp;md5=c268a2fdf3b1e6a6d97cbe792164fbe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hyperlink" Target="https://unp.un.org/Details.aspx?pid=20417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://books.google.it/books?id=fzSEQFTe-aYC&amp;printsec=frontcover&amp;hl=i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logy.rsna.org/content/248/1/254.full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logy.rsna.org/content/248/1/254.full.pdf" TargetMode="External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0156" y="2660947"/>
            <a:ext cx="731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i="1" dirty="0">
                <a:latin typeface="Verdana-Bold"/>
              </a:rPr>
              <a:t>L'ABC della radioprotezione in </a:t>
            </a:r>
            <a:r>
              <a:rPr lang="it-IT" sz="4000" b="1" i="1" dirty="0" smtClean="0">
                <a:latin typeface="Verdana-Bold"/>
              </a:rPr>
              <a:t>SALA ANGIOGRAFICA. Misure dosimetriche e dispositivi anti X</a:t>
            </a:r>
            <a:endParaRPr lang="it-IT" sz="4000" i="1" dirty="0"/>
          </a:p>
        </p:txBody>
      </p:sp>
      <p:sp>
        <p:nvSpPr>
          <p:cNvPr id="4" name="AutoShape 16"/>
          <p:cNvSpPr>
            <a:spLocks noChangeArrowheads="1"/>
          </p:cNvSpPr>
          <p:nvPr/>
        </p:nvSpPr>
        <p:spPr bwMode="auto">
          <a:xfrm>
            <a:off x="512956" y="2283252"/>
            <a:ext cx="8229600" cy="3309937"/>
          </a:xfrm>
          <a:prstGeom prst="horizontalScroll">
            <a:avLst>
              <a:gd name="adj" fmla="val 7468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pic>
        <p:nvPicPr>
          <p:cNvPr id="9" name="Picture 36" descr="azospf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84" y="1513609"/>
            <a:ext cx="3095625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8" descr="logo_unif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90" y="1594082"/>
            <a:ext cx="2952750" cy="7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0" descr="Logo Universits di Ferra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1627222"/>
            <a:ext cx="955675" cy="11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5471928" y="5730265"/>
            <a:ext cx="2858475" cy="772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0000"/>
            </a:pPr>
            <a:r>
              <a:rPr lang="it-IT" altLang="it-IT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Reggio Emilia, 26 </a:t>
            </a:r>
            <a:r>
              <a:rPr lang="it-IT" altLang="it-IT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r>
              <a:rPr lang="it-IT" altLang="it-IT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0000"/>
            </a:pPr>
            <a:r>
              <a:rPr lang="it-IT" altLang="it-IT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Davide </a:t>
            </a:r>
            <a:r>
              <a:rPr lang="it-IT" alt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Cavedagna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-1193800" y="6570040"/>
            <a:ext cx="8763000" cy="3416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0000"/>
            </a:pPr>
            <a:r>
              <a:rPr lang="it-IT" altLang="it-IT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Collaborazione: F. </a:t>
            </a:r>
            <a:r>
              <a:rPr lang="it-IT" altLang="it-IT" sz="1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Gulinati</a:t>
            </a:r>
            <a:r>
              <a:rPr lang="it-IT" altLang="it-IT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M.Chiarini</a:t>
            </a:r>
            <a:r>
              <a:rPr lang="it-IT" altLang="it-IT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S.Rossi</a:t>
            </a:r>
            <a:r>
              <a:rPr lang="it-IT" altLang="it-IT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R. Galeotti, </a:t>
            </a:r>
            <a:r>
              <a:rPr lang="it-IT" altLang="it-IT" sz="1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P.Busi</a:t>
            </a:r>
            <a:r>
              <a:rPr lang="it-IT" altLang="it-IT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E. Salviato, G. </a:t>
            </a:r>
            <a:r>
              <a:rPr lang="it-IT" altLang="it-IT" sz="1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Candini</a:t>
            </a:r>
            <a:r>
              <a:rPr lang="it-IT" altLang="it-IT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E. Tonini</a:t>
            </a:r>
            <a:r>
              <a:rPr lang="it-IT" altLang="it-IT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7"/>
          <a:srcRect l="5083" t="19973" r="29324" b="30571"/>
          <a:stretch/>
        </p:blipFill>
        <p:spPr>
          <a:xfrm>
            <a:off x="2818056" y="-13148"/>
            <a:ext cx="3415811" cy="1447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ice174797_f1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7847013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1692275" y="6591300"/>
            <a:ext cx="7362825" cy="1508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-71415" tIns="-71415" rIns="9522" bIns="9522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400"/>
              <a:t>From: BMJ. 2004 October 9; 329(7470): 849–851. doi: 10.1136/bmj.329.7470.849</a:t>
            </a:r>
          </a:p>
        </p:txBody>
      </p:sp>
      <p:sp>
        <p:nvSpPr>
          <p:cNvPr id="2" name="Ovale 1"/>
          <p:cNvSpPr/>
          <p:nvPr/>
        </p:nvSpPr>
        <p:spPr>
          <a:xfrm>
            <a:off x="3860800" y="723900"/>
            <a:ext cx="3403600" cy="148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0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F01B-67F5-4382-9AB0-B2AB9D33ED31}" type="slidenum">
              <a:rPr lang="it-IT" altLang="it-IT"/>
              <a:pPr>
                <a:defRPr/>
              </a:pPr>
              <a:t>11</a:t>
            </a:fld>
            <a:endParaRPr lang="it-IT" altLang="it-IT"/>
          </a:p>
        </p:txBody>
      </p:sp>
      <p:sp>
        <p:nvSpPr>
          <p:cNvPr id="75779" name="Rectangle 2"/>
          <p:cNvSpPr>
            <a:spLocks noChangeArrowheads="1"/>
          </p:cNvSpPr>
          <p:nvPr/>
        </p:nvSpPr>
        <p:spPr bwMode="auto">
          <a:xfrm>
            <a:off x="1349987" y="66675"/>
            <a:ext cx="5618526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3600" b="1" dirty="0" err="1">
                <a:solidFill>
                  <a:srgbClr val="0264B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Radiation</a:t>
            </a:r>
            <a:r>
              <a:rPr lang="it-IT" altLang="it-IT" sz="3600" b="1" dirty="0">
                <a:solidFill>
                  <a:srgbClr val="0264B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and </a:t>
            </a:r>
            <a:r>
              <a:rPr lang="it-IT" altLang="it-IT" sz="3600" b="1" dirty="0" err="1">
                <a:solidFill>
                  <a:srgbClr val="0264B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biohazards</a:t>
            </a:r>
            <a:endParaRPr lang="it-IT" altLang="it-IT" sz="3600" b="1" dirty="0">
              <a:solidFill>
                <a:srgbClr val="0264B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5780" name="Line 3"/>
          <p:cNvSpPr>
            <a:spLocks noChangeShapeType="1"/>
          </p:cNvSpPr>
          <p:nvPr/>
        </p:nvSpPr>
        <p:spPr bwMode="auto">
          <a:xfrm>
            <a:off x="4010025" y="1693863"/>
            <a:ext cx="6350" cy="5075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1" name="Text Box 4"/>
          <p:cNvSpPr txBox="1">
            <a:spLocks noChangeArrowheads="1"/>
          </p:cNvSpPr>
          <p:nvPr/>
        </p:nvSpPr>
        <p:spPr bwMode="auto">
          <a:xfrm>
            <a:off x="1617663" y="1268413"/>
            <a:ext cx="211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/>
              <a:t>Diagnostic X-rays</a:t>
            </a:r>
          </a:p>
        </p:txBody>
      </p:sp>
      <p:sp>
        <p:nvSpPr>
          <p:cNvPr id="75782" name="Text Box 5"/>
          <p:cNvSpPr txBox="1">
            <a:spLocks noChangeArrowheads="1"/>
          </p:cNvSpPr>
          <p:nvPr/>
        </p:nvSpPr>
        <p:spPr bwMode="auto">
          <a:xfrm>
            <a:off x="4548188" y="1114425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/>
              <a:t>Nuclear Medicine</a:t>
            </a:r>
          </a:p>
        </p:txBody>
      </p:sp>
      <p:sp>
        <p:nvSpPr>
          <p:cNvPr id="75783" name="Line 6"/>
          <p:cNvSpPr>
            <a:spLocks noChangeShapeType="1"/>
          </p:cNvSpPr>
          <p:nvPr/>
        </p:nvSpPr>
        <p:spPr bwMode="auto">
          <a:xfrm>
            <a:off x="3725863" y="1687513"/>
            <a:ext cx="606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4" name="Line 7"/>
          <p:cNvSpPr>
            <a:spLocks noChangeShapeType="1"/>
          </p:cNvSpPr>
          <p:nvPr/>
        </p:nvSpPr>
        <p:spPr bwMode="auto">
          <a:xfrm>
            <a:off x="3725863" y="6070600"/>
            <a:ext cx="606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5" name="Line 8"/>
          <p:cNvSpPr>
            <a:spLocks noChangeShapeType="1"/>
          </p:cNvSpPr>
          <p:nvPr/>
        </p:nvSpPr>
        <p:spPr bwMode="auto">
          <a:xfrm>
            <a:off x="3727450" y="4511675"/>
            <a:ext cx="606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6" name="Line 9"/>
          <p:cNvSpPr>
            <a:spLocks noChangeShapeType="1"/>
          </p:cNvSpPr>
          <p:nvPr/>
        </p:nvSpPr>
        <p:spPr bwMode="auto">
          <a:xfrm>
            <a:off x="3725863" y="3094038"/>
            <a:ext cx="606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7" name="Text Box 10"/>
          <p:cNvSpPr txBox="1">
            <a:spLocks noChangeArrowheads="1"/>
          </p:cNvSpPr>
          <p:nvPr/>
        </p:nvSpPr>
        <p:spPr bwMode="auto">
          <a:xfrm>
            <a:off x="4427538" y="5949950"/>
            <a:ext cx="5635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200" b="1"/>
              <a:t>0.02</a:t>
            </a:r>
          </a:p>
        </p:txBody>
      </p:sp>
      <p:sp>
        <p:nvSpPr>
          <p:cNvPr id="75788" name="Text Box 11"/>
          <p:cNvSpPr txBox="1">
            <a:spLocks noChangeArrowheads="1"/>
          </p:cNvSpPr>
          <p:nvPr/>
        </p:nvSpPr>
        <p:spPr bwMode="auto">
          <a:xfrm>
            <a:off x="4357688" y="4338638"/>
            <a:ext cx="5016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200" b="1"/>
              <a:t>0. 5</a:t>
            </a:r>
          </a:p>
        </p:txBody>
      </p:sp>
      <p:sp>
        <p:nvSpPr>
          <p:cNvPr id="75789" name="Text Box 12"/>
          <p:cNvSpPr txBox="1">
            <a:spLocks noChangeArrowheads="1"/>
          </p:cNvSpPr>
          <p:nvPr/>
        </p:nvSpPr>
        <p:spPr bwMode="auto">
          <a:xfrm>
            <a:off x="4357688" y="2984500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200" b="1"/>
              <a:t> 5</a:t>
            </a:r>
          </a:p>
        </p:txBody>
      </p:sp>
      <p:sp>
        <p:nvSpPr>
          <p:cNvPr id="75790" name="Text Box 13"/>
          <p:cNvSpPr txBox="1">
            <a:spLocks noChangeArrowheads="1"/>
          </p:cNvSpPr>
          <p:nvPr/>
        </p:nvSpPr>
        <p:spPr bwMode="auto">
          <a:xfrm>
            <a:off x="4357688" y="1539875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200" b="1"/>
              <a:t> 50</a:t>
            </a:r>
          </a:p>
        </p:txBody>
      </p:sp>
      <p:sp>
        <p:nvSpPr>
          <p:cNvPr id="75791" name="Text Box 14"/>
          <p:cNvSpPr txBox="1">
            <a:spLocks noChangeArrowheads="1"/>
          </p:cNvSpPr>
          <p:nvPr/>
        </p:nvSpPr>
        <p:spPr bwMode="auto">
          <a:xfrm>
            <a:off x="2173288" y="2028825"/>
            <a:ext cx="1425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it-IT" altLang="it-IT" sz="1200"/>
              <a:t>Coronary stenting </a:t>
            </a:r>
          </a:p>
        </p:txBody>
      </p:sp>
      <p:sp>
        <p:nvSpPr>
          <p:cNvPr id="75792" name="Text Box 15"/>
          <p:cNvSpPr txBox="1">
            <a:spLocks noChangeArrowheads="1"/>
          </p:cNvSpPr>
          <p:nvPr/>
        </p:nvSpPr>
        <p:spPr bwMode="auto">
          <a:xfrm>
            <a:off x="4876800" y="2025650"/>
            <a:ext cx="156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200"/>
              <a:t>Thallium –201  Scan</a:t>
            </a:r>
          </a:p>
        </p:txBody>
      </p:sp>
      <p:sp>
        <p:nvSpPr>
          <p:cNvPr id="75793" name="Text Box 16"/>
          <p:cNvSpPr txBox="1">
            <a:spLocks noChangeArrowheads="1"/>
          </p:cNvSpPr>
          <p:nvPr/>
        </p:nvSpPr>
        <p:spPr bwMode="auto">
          <a:xfrm>
            <a:off x="4876800" y="2570163"/>
            <a:ext cx="1574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200"/>
              <a:t>Tc-99m MIBI   Scan </a:t>
            </a:r>
          </a:p>
        </p:txBody>
      </p:sp>
      <p:sp>
        <p:nvSpPr>
          <p:cNvPr id="75794" name="Text Box 17"/>
          <p:cNvSpPr txBox="1">
            <a:spLocks noChangeArrowheads="1"/>
          </p:cNvSpPr>
          <p:nvPr/>
        </p:nvSpPr>
        <p:spPr bwMode="auto">
          <a:xfrm>
            <a:off x="2373313" y="3468688"/>
            <a:ext cx="1239837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it-IT" altLang="it-IT" sz="1200"/>
              <a:t>Barium Meal</a:t>
            </a:r>
          </a:p>
          <a:p>
            <a:pPr algn="r"/>
            <a:r>
              <a:rPr lang="it-IT" altLang="it-IT" sz="1200"/>
              <a:t>Lumbar Spine</a:t>
            </a:r>
          </a:p>
          <a:p>
            <a:pPr algn="r"/>
            <a:r>
              <a:rPr lang="it-IT" altLang="it-IT" sz="1200"/>
              <a:t>Abdomen</a:t>
            </a:r>
          </a:p>
          <a:p>
            <a:pPr algn="r"/>
            <a:endParaRPr lang="it-IT" altLang="it-IT" sz="1200"/>
          </a:p>
          <a:p>
            <a:pPr algn="r"/>
            <a:r>
              <a:rPr lang="it-IT" altLang="it-IT" sz="1200"/>
              <a:t>Thoracic Spine</a:t>
            </a:r>
          </a:p>
        </p:txBody>
      </p:sp>
      <p:sp>
        <p:nvSpPr>
          <p:cNvPr id="75795" name="Text Box 18"/>
          <p:cNvSpPr txBox="1">
            <a:spLocks noChangeArrowheads="1"/>
          </p:cNvSpPr>
          <p:nvPr/>
        </p:nvSpPr>
        <p:spPr bwMode="auto">
          <a:xfrm>
            <a:off x="4813300" y="3444875"/>
            <a:ext cx="1547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200"/>
              <a:t> Renal Scan</a:t>
            </a:r>
          </a:p>
        </p:txBody>
      </p:sp>
      <p:sp>
        <p:nvSpPr>
          <p:cNvPr id="75796" name="Text Box 19"/>
          <p:cNvSpPr txBox="1">
            <a:spLocks noChangeArrowheads="1"/>
          </p:cNvSpPr>
          <p:nvPr/>
        </p:nvSpPr>
        <p:spPr bwMode="auto">
          <a:xfrm>
            <a:off x="4811713" y="4006850"/>
            <a:ext cx="114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200"/>
              <a:t> Lung Perfusion</a:t>
            </a:r>
          </a:p>
        </p:txBody>
      </p:sp>
      <p:sp>
        <p:nvSpPr>
          <p:cNvPr id="75797" name="Text Box 20"/>
          <p:cNvSpPr txBox="1">
            <a:spLocks noChangeArrowheads="1"/>
          </p:cNvSpPr>
          <p:nvPr/>
        </p:nvSpPr>
        <p:spPr bwMode="auto">
          <a:xfrm>
            <a:off x="2449513" y="4913313"/>
            <a:ext cx="1149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it-IT" altLang="it-IT" sz="1200"/>
              <a:t>Skull </a:t>
            </a:r>
          </a:p>
        </p:txBody>
      </p:sp>
      <p:sp>
        <p:nvSpPr>
          <p:cNvPr id="75798" name="Text Box 21"/>
          <p:cNvSpPr txBox="1">
            <a:spLocks noChangeArrowheads="1"/>
          </p:cNvSpPr>
          <p:nvPr/>
        </p:nvSpPr>
        <p:spPr bwMode="auto">
          <a:xfrm>
            <a:off x="2432050" y="5946775"/>
            <a:ext cx="114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it-IT" altLang="it-IT" sz="1200"/>
              <a:t>Chest </a:t>
            </a:r>
          </a:p>
          <a:p>
            <a:pPr algn="r"/>
            <a:r>
              <a:rPr lang="it-IT" altLang="it-IT" sz="1200"/>
              <a:t> </a:t>
            </a:r>
          </a:p>
        </p:txBody>
      </p:sp>
      <p:sp>
        <p:nvSpPr>
          <p:cNvPr id="75799" name="Text Box 22"/>
          <p:cNvSpPr txBox="1">
            <a:spLocks noChangeArrowheads="1"/>
          </p:cNvSpPr>
          <p:nvPr/>
        </p:nvSpPr>
        <p:spPr bwMode="auto">
          <a:xfrm>
            <a:off x="4845050" y="5926138"/>
            <a:ext cx="1722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200"/>
              <a:t> </a:t>
            </a:r>
          </a:p>
        </p:txBody>
      </p:sp>
      <p:sp>
        <p:nvSpPr>
          <p:cNvPr id="75800" name="Rectangle 23" descr="Diagonali chiare verso il basso"/>
          <p:cNvSpPr>
            <a:spLocks noChangeArrowheads="1"/>
          </p:cNvSpPr>
          <p:nvPr/>
        </p:nvSpPr>
        <p:spPr bwMode="auto">
          <a:xfrm>
            <a:off x="3871913" y="3230563"/>
            <a:ext cx="319087" cy="1165225"/>
          </a:xfrm>
          <a:prstGeom prst="rect">
            <a:avLst/>
          </a:prstGeom>
          <a:pattFill prst="ltDnDiag">
            <a:fgClr>
              <a:schemeClr val="tx2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5801" name="Text Box 24"/>
          <p:cNvSpPr txBox="1">
            <a:spLocks noChangeArrowheads="1"/>
          </p:cNvSpPr>
          <p:nvPr/>
        </p:nvSpPr>
        <p:spPr bwMode="auto">
          <a:xfrm>
            <a:off x="3775075" y="1182688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400"/>
              <a:t>mSv</a:t>
            </a:r>
          </a:p>
        </p:txBody>
      </p:sp>
      <p:sp>
        <p:nvSpPr>
          <p:cNvPr id="75802" name="Text Box 25"/>
          <p:cNvSpPr txBox="1">
            <a:spLocks noChangeArrowheads="1"/>
          </p:cNvSpPr>
          <p:nvPr/>
        </p:nvSpPr>
        <p:spPr bwMode="auto">
          <a:xfrm>
            <a:off x="1135063" y="2511425"/>
            <a:ext cx="246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it-IT" altLang="it-IT" sz="1200"/>
              <a:t>Chest Computerized Tomography</a:t>
            </a:r>
          </a:p>
          <a:p>
            <a:pPr algn="r"/>
            <a:r>
              <a:rPr lang="it-IT" altLang="it-IT" sz="1200"/>
              <a:t>Barium Enema</a:t>
            </a:r>
          </a:p>
        </p:txBody>
      </p:sp>
      <p:sp>
        <p:nvSpPr>
          <p:cNvPr id="75803" name="Text Box 26"/>
          <p:cNvSpPr txBox="1">
            <a:spLocks noChangeArrowheads="1"/>
          </p:cNvSpPr>
          <p:nvPr/>
        </p:nvSpPr>
        <p:spPr bwMode="auto">
          <a:xfrm>
            <a:off x="6438900" y="6516688"/>
            <a:ext cx="2624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/>
              <a:t>Picano E. Am J Med 2003</a:t>
            </a:r>
          </a:p>
        </p:txBody>
      </p:sp>
      <p:pic>
        <p:nvPicPr>
          <p:cNvPr id="75804" name="Picture 27" descr="EUR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26803"/>
            <a:ext cx="1536700" cy="78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08" name="Picture 31" descr="1euro_obv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523264"/>
            <a:ext cx="934464" cy="75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09" name="Picture 32" descr="euro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62082"/>
            <a:ext cx="1270000" cy="70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10" name="Rectangle 33" descr="Diagonali chiare verso il basso"/>
          <p:cNvSpPr>
            <a:spLocks noChangeArrowheads="1"/>
          </p:cNvSpPr>
          <p:nvPr/>
        </p:nvSpPr>
        <p:spPr bwMode="auto">
          <a:xfrm>
            <a:off x="179388" y="3933825"/>
            <a:ext cx="319087" cy="444500"/>
          </a:xfrm>
          <a:prstGeom prst="rect">
            <a:avLst/>
          </a:prstGeom>
          <a:pattFill prst="ltDnDiag">
            <a:fgClr>
              <a:schemeClr val="tx2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5811" name="Text Box 34"/>
          <p:cNvSpPr txBox="1">
            <a:spLocks noChangeArrowheads="1"/>
          </p:cNvSpPr>
          <p:nvPr/>
        </p:nvSpPr>
        <p:spPr bwMode="auto">
          <a:xfrm>
            <a:off x="539750" y="4005263"/>
            <a:ext cx="1149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200"/>
              <a:t>= 2.4 mSv</a:t>
            </a:r>
          </a:p>
        </p:txBody>
      </p:sp>
      <p:sp>
        <p:nvSpPr>
          <p:cNvPr id="75812" name="Text Box 35"/>
          <p:cNvSpPr txBox="1">
            <a:spLocks noChangeArrowheads="1"/>
          </p:cNvSpPr>
          <p:nvPr/>
        </p:nvSpPr>
        <p:spPr bwMode="auto">
          <a:xfrm>
            <a:off x="144463" y="4437063"/>
            <a:ext cx="1331912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200"/>
              <a:t>Natural background radiation (1 year)</a:t>
            </a:r>
          </a:p>
        </p:txBody>
      </p:sp>
      <p:pic>
        <p:nvPicPr>
          <p:cNvPr id="75813" name="Picture 36" descr="chest x r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589588"/>
            <a:ext cx="10096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4" name="Picture 37" descr="Commissione_europe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5550"/>
            <a:ext cx="8318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15" name="Text Box 38"/>
          <p:cNvSpPr txBox="1">
            <a:spLocks noChangeArrowheads="1"/>
          </p:cNvSpPr>
          <p:nvPr/>
        </p:nvSpPr>
        <p:spPr bwMode="auto">
          <a:xfrm>
            <a:off x="827088" y="6583363"/>
            <a:ext cx="2736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200"/>
              <a:t>Medical Imaging Guidelines, 2001</a:t>
            </a:r>
          </a:p>
        </p:txBody>
      </p:sp>
      <p:pic>
        <p:nvPicPr>
          <p:cNvPr id="40" name="Picture 27" descr="EUR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899858"/>
            <a:ext cx="1536700" cy="78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7" descr="EUR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1256899"/>
            <a:ext cx="1536700" cy="78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7" descr="EUR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714" y="1630901"/>
            <a:ext cx="1536700" cy="78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2186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0899" y="330200"/>
            <a:ext cx="6870701" cy="1320800"/>
          </a:xfrm>
        </p:spPr>
        <p:txBody>
          <a:bodyPr>
            <a:noAutofit/>
          </a:bodyPr>
          <a:lstStyle/>
          <a:p>
            <a:r>
              <a:rPr lang="it-IT" sz="4400" b="1" dirty="0">
                <a:solidFill>
                  <a:srgbClr val="0264B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r>
              <a:rPr lang="it-IT" sz="4400" b="1" dirty="0" smtClean="0">
                <a:solidFill>
                  <a:srgbClr val="0264B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 </a:t>
            </a:r>
            <a:r>
              <a:rPr lang="it-IT" sz="4400" b="1" dirty="0">
                <a:solidFill>
                  <a:srgbClr val="0264B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SAPPIAMO BENE????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412" t="28571" r="28615" b="22501"/>
          <a:stretch/>
        </p:blipFill>
        <p:spPr>
          <a:xfrm>
            <a:off x="-174419" y="1435100"/>
            <a:ext cx="952769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7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-26988"/>
            <a:ext cx="8893175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11856" r="6633" b="14325"/>
          <a:stretch>
            <a:fillRect/>
          </a:stretch>
        </p:blipFill>
        <p:spPr bwMode="auto">
          <a:xfrm>
            <a:off x="0" y="1500188"/>
            <a:ext cx="8604250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47487" r="37090" b="45090"/>
          <a:stretch>
            <a:fillRect/>
          </a:stretch>
        </p:blipFill>
        <p:spPr bwMode="auto">
          <a:xfrm>
            <a:off x="395288" y="3213100"/>
            <a:ext cx="8497887" cy="8016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64758" r="43539" b="27863"/>
          <a:stretch>
            <a:fillRect/>
          </a:stretch>
        </p:blipFill>
        <p:spPr bwMode="auto">
          <a:xfrm>
            <a:off x="395288" y="5280025"/>
            <a:ext cx="8482012" cy="8858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79388" y="6721475"/>
            <a:ext cx="8929687" cy="1206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-71415" tIns="-71415" rIns="9522" bIns="9522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it-IT" altLang="it-IT" sz="1200"/>
              <a:t>From:</a:t>
            </a:r>
            <a:r>
              <a:rPr lang="it-IT" altLang="it-IT" sz="1200">
                <a:hlinkClick r:id="rId4"/>
              </a:rPr>
              <a:t>BMJ. 2003 August 16; 327(7411): 371–372. </a:t>
            </a:r>
            <a:r>
              <a:rPr lang="it-IT" altLang="it-IT" sz="1200"/>
              <a:t>doi: 10.1136/bmj.327.7411.371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7164388" y="3070225"/>
            <a:ext cx="647700" cy="10795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8072438" y="5113338"/>
            <a:ext cx="647700" cy="122396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53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539750" y="428625"/>
            <a:ext cx="81470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b="1" dirty="0" err="1"/>
              <a:t>We</a:t>
            </a:r>
            <a:r>
              <a:rPr lang="it-IT" altLang="it-IT" b="1" dirty="0"/>
              <a:t> </a:t>
            </a:r>
            <a:r>
              <a:rPr lang="it-IT" altLang="it-IT" b="1" dirty="0" err="1"/>
              <a:t>interviewed</a:t>
            </a:r>
            <a:r>
              <a:rPr lang="it-IT" altLang="it-IT" b="1" dirty="0"/>
              <a:t> 40 senior </a:t>
            </a:r>
            <a:r>
              <a:rPr lang="it-IT" altLang="it-IT" b="1" dirty="0" err="1"/>
              <a:t>house</a:t>
            </a:r>
            <a:r>
              <a:rPr lang="it-IT" altLang="it-IT" b="1" dirty="0"/>
              <a:t> </a:t>
            </a:r>
            <a:r>
              <a:rPr lang="it-IT" altLang="it-IT" b="1" dirty="0" err="1"/>
              <a:t>officers</a:t>
            </a:r>
            <a:r>
              <a:rPr lang="it-IT" altLang="it-IT" b="1" dirty="0"/>
              <a:t>, 40 </a:t>
            </a:r>
            <a:r>
              <a:rPr lang="it-IT" altLang="it-IT" b="1" dirty="0" err="1"/>
              <a:t>specialist</a:t>
            </a:r>
            <a:r>
              <a:rPr lang="it-IT" altLang="it-IT" b="1" dirty="0"/>
              <a:t> </a:t>
            </a:r>
            <a:r>
              <a:rPr lang="it-IT" altLang="it-IT" b="1" dirty="0" err="1"/>
              <a:t>registrars</a:t>
            </a:r>
            <a:r>
              <a:rPr lang="it-IT" altLang="it-IT" b="1" dirty="0"/>
              <a:t>, 40 </a:t>
            </a:r>
            <a:r>
              <a:rPr lang="it-IT" altLang="it-IT" b="1" dirty="0" err="1"/>
              <a:t>consultants</a:t>
            </a:r>
            <a:r>
              <a:rPr lang="it-IT" altLang="it-IT" b="1" dirty="0"/>
              <a:t>, and 10 </a:t>
            </a:r>
            <a:r>
              <a:rPr lang="it-IT" altLang="it-IT" b="1" dirty="0" err="1"/>
              <a:t>consultant</a:t>
            </a:r>
            <a:r>
              <a:rPr lang="it-IT" altLang="it-IT" b="1" dirty="0"/>
              <a:t> </a:t>
            </a:r>
            <a:r>
              <a:rPr lang="it-IT" altLang="it-IT" b="1" dirty="0" err="1"/>
              <a:t>radiologists</a:t>
            </a:r>
            <a:r>
              <a:rPr lang="it-IT" altLang="it-IT" b="1" dirty="0"/>
              <a:t>. None of </a:t>
            </a:r>
            <a:r>
              <a:rPr lang="it-IT" altLang="it-IT" b="1" dirty="0" err="1"/>
              <a:t>them</a:t>
            </a:r>
            <a:r>
              <a:rPr lang="it-IT" altLang="it-IT" b="1" dirty="0"/>
              <a:t> </a:t>
            </a:r>
            <a:r>
              <a:rPr lang="it-IT" altLang="it-IT" b="1" dirty="0" err="1"/>
              <a:t>knew</a:t>
            </a:r>
            <a:r>
              <a:rPr lang="it-IT" altLang="it-IT" b="1" dirty="0"/>
              <a:t> the </a:t>
            </a:r>
            <a:r>
              <a:rPr lang="it-IT" altLang="it-IT" b="1" dirty="0" err="1"/>
              <a:t>approximate</a:t>
            </a:r>
            <a:r>
              <a:rPr lang="it-IT" altLang="it-IT" b="1" dirty="0"/>
              <a:t> dose of </a:t>
            </a:r>
            <a:r>
              <a:rPr lang="it-IT" altLang="it-IT" b="1" dirty="0" err="1"/>
              <a:t>radiation</a:t>
            </a:r>
            <a:r>
              <a:rPr lang="it-IT" altLang="it-IT" b="1" dirty="0"/>
              <a:t> </a:t>
            </a:r>
            <a:r>
              <a:rPr lang="it-IT" altLang="it-IT" b="1" dirty="0" err="1"/>
              <a:t>received</a:t>
            </a:r>
            <a:r>
              <a:rPr lang="it-IT" altLang="it-IT" b="1" dirty="0"/>
              <a:t> by a </a:t>
            </a:r>
            <a:r>
              <a:rPr lang="it-IT" altLang="it-IT" b="1" dirty="0" err="1"/>
              <a:t>patient</a:t>
            </a:r>
            <a:r>
              <a:rPr lang="it-IT" altLang="it-IT" b="1" dirty="0"/>
              <a:t> </a:t>
            </a:r>
            <a:r>
              <a:rPr lang="it-IT" altLang="it-IT" b="1" dirty="0" err="1"/>
              <a:t>during</a:t>
            </a:r>
            <a:r>
              <a:rPr lang="it-IT" altLang="it-IT" b="1" dirty="0"/>
              <a:t> a </a:t>
            </a:r>
            <a:r>
              <a:rPr lang="it-IT" altLang="it-IT" b="1" dirty="0" err="1"/>
              <a:t>chest</a:t>
            </a:r>
            <a:r>
              <a:rPr lang="it-IT" altLang="it-IT" b="1" dirty="0"/>
              <a:t> x </a:t>
            </a:r>
            <a:r>
              <a:rPr lang="it-IT" altLang="it-IT" b="1" dirty="0" err="1"/>
              <a:t>ray</a:t>
            </a:r>
            <a:r>
              <a:rPr lang="it-IT" altLang="it-IT" b="1" dirty="0"/>
              <a:t> or </a:t>
            </a:r>
            <a:r>
              <a:rPr lang="it-IT" altLang="it-IT" b="1" dirty="0" err="1"/>
              <a:t>even</a:t>
            </a:r>
            <a:r>
              <a:rPr lang="it-IT" altLang="it-IT" b="1" dirty="0"/>
              <a:t> the </a:t>
            </a:r>
            <a:r>
              <a:rPr lang="it-IT" altLang="it-IT" b="1" dirty="0" err="1"/>
              <a:t>measurement</a:t>
            </a:r>
            <a:r>
              <a:rPr lang="it-IT" altLang="it-IT" b="1" dirty="0"/>
              <a:t> in </a:t>
            </a:r>
            <a:r>
              <a:rPr lang="it-IT" altLang="it-IT" b="1" dirty="0" err="1"/>
              <a:t>units</a:t>
            </a:r>
            <a:r>
              <a:rPr lang="it-IT" altLang="it-IT" b="1" dirty="0"/>
              <a:t> of </a:t>
            </a:r>
            <a:r>
              <a:rPr lang="it-IT" altLang="it-IT" b="1" dirty="0" err="1"/>
              <a:t>radiation</a:t>
            </a:r>
            <a:r>
              <a:rPr lang="it-IT" altLang="it-IT" b="1" dirty="0"/>
              <a:t> (0.02 </a:t>
            </a:r>
            <a:r>
              <a:rPr lang="it-IT" altLang="it-IT" b="1" dirty="0" err="1"/>
              <a:t>mSv</a:t>
            </a:r>
            <a:r>
              <a:rPr lang="it-IT" altLang="it-IT" b="1" dirty="0"/>
              <a:t>).</a:t>
            </a:r>
            <a:r>
              <a:rPr lang="it-IT" altLang="it-IT" dirty="0"/>
              <a:t> The minimum score </a:t>
            </a:r>
            <a:r>
              <a:rPr lang="it-IT" altLang="it-IT" dirty="0" err="1"/>
              <a:t>was</a:t>
            </a:r>
            <a:r>
              <a:rPr lang="it-IT" altLang="it-IT" dirty="0"/>
              <a:t> 0% and the maximum score </a:t>
            </a:r>
            <a:r>
              <a:rPr lang="it-IT" altLang="it-IT" dirty="0" err="1"/>
              <a:t>was</a:t>
            </a:r>
            <a:r>
              <a:rPr lang="it-IT" altLang="it-IT" dirty="0"/>
              <a:t> 59%. </a:t>
            </a:r>
            <a:r>
              <a:rPr lang="it-IT" altLang="it-IT" dirty="0" err="1"/>
              <a:t>Five</a:t>
            </a:r>
            <a:r>
              <a:rPr lang="it-IT" altLang="it-IT" dirty="0"/>
              <a:t> </a:t>
            </a:r>
            <a:r>
              <a:rPr lang="it-IT" altLang="it-IT" dirty="0" err="1"/>
              <a:t>doctors</a:t>
            </a:r>
            <a:r>
              <a:rPr lang="it-IT" altLang="it-IT" dirty="0"/>
              <a:t> (4%) </a:t>
            </a:r>
            <a:r>
              <a:rPr lang="it-IT" altLang="it-IT" dirty="0" err="1"/>
              <a:t>gave</a:t>
            </a:r>
            <a:r>
              <a:rPr lang="it-IT" altLang="it-IT" dirty="0"/>
              <a:t> no </a:t>
            </a:r>
            <a:r>
              <a:rPr lang="it-IT" altLang="it-IT" dirty="0" err="1"/>
              <a:t>correct</a:t>
            </a:r>
            <a:r>
              <a:rPr lang="it-IT" altLang="it-IT" dirty="0"/>
              <a:t> </a:t>
            </a:r>
            <a:r>
              <a:rPr lang="it-IT" altLang="it-IT" dirty="0" err="1"/>
              <a:t>answers</a:t>
            </a:r>
            <a:r>
              <a:rPr lang="it-IT" altLang="it-IT" dirty="0"/>
              <a:t>. The </a:t>
            </a:r>
            <a:r>
              <a:rPr lang="it-IT" altLang="it-IT" dirty="0" err="1"/>
              <a:t>estimated</a:t>
            </a:r>
            <a:r>
              <a:rPr lang="it-IT" altLang="it-IT" dirty="0"/>
              <a:t> </a:t>
            </a:r>
            <a:r>
              <a:rPr lang="it-IT" altLang="it-IT" dirty="0" err="1"/>
              <a:t>doses</a:t>
            </a:r>
            <a:r>
              <a:rPr lang="it-IT" altLang="it-IT" dirty="0"/>
              <a:t> of </a:t>
            </a:r>
            <a:r>
              <a:rPr lang="it-IT" altLang="it-IT" dirty="0" err="1"/>
              <a:t>radiation</a:t>
            </a:r>
            <a:r>
              <a:rPr lang="it-IT" altLang="it-IT" dirty="0"/>
              <a:t> </a:t>
            </a:r>
            <a:r>
              <a:rPr lang="it-IT" altLang="it-IT" dirty="0" err="1"/>
              <a:t>were</a:t>
            </a:r>
            <a:r>
              <a:rPr lang="it-IT" altLang="it-IT" dirty="0"/>
              <a:t> </a:t>
            </a:r>
            <a:r>
              <a:rPr lang="it-IT" altLang="it-IT" dirty="0" err="1"/>
              <a:t>much</a:t>
            </a:r>
            <a:r>
              <a:rPr lang="it-IT" altLang="it-IT" dirty="0"/>
              <a:t> </a:t>
            </a:r>
            <a:r>
              <a:rPr lang="it-IT" altLang="it-IT" dirty="0" err="1"/>
              <a:t>lower</a:t>
            </a:r>
            <a:r>
              <a:rPr lang="it-IT" altLang="it-IT" dirty="0"/>
              <a:t> </a:t>
            </a:r>
            <a:r>
              <a:rPr lang="it-IT" altLang="it-IT" dirty="0" err="1"/>
              <a:t>than</a:t>
            </a:r>
            <a:r>
              <a:rPr lang="it-IT" altLang="it-IT" dirty="0"/>
              <a:t> the </a:t>
            </a:r>
            <a:r>
              <a:rPr lang="it-IT" altLang="it-IT" dirty="0" err="1"/>
              <a:t>correct</a:t>
            </a:r>
            <a:r>
              <a:rPr lang="it-IT" altLang="it-IT" dirty="0"/>
              <a:t> </a:t>
            </a:r>
            <a:r>
              <a:rPr lang="it-IT" altLang="it-IT" dirty="0" err="1"/>
              <a:t>doses</a:t>
            </a:r>
            <a:r>
              <a:rPr lang="it-IT" altLang="it-IT" dirty="0"/>
              <a:t>. </a:t>
            </a:r>
            <a:r>
              <a:rPr lang="it-IT" altLang="it-IT" b="1" dirty="0"/>
              <a:t>For </a:t>
            </a:r>
            <a:r>
              <a:rPr lang="it-IT" altLang="it-IT" b="1" dirty="0" err="1"/>
              <a:t>example</a:t>
            </a:r>
            <a:r>
              <a:rPr lang="it-IT" altLang="it-IT" b="1" dirty="0"/>
              <a:t>, a </a:t>
            </a:r>
            <a:r>
              <a:rPr lang="it-IT" altLang="it-IT" b="1" dirty="0" err="1"/>
              <a:t>patient</a:t>
            </a:r>
            <a:r>
              <a:rPr lang="it-IT" altLang="it-IT" b="1" dirty="0"/>
              <a:t> </a:t>
            </a:r>
            <a:r>
              <a:rPr lang="it-IT" altLang="it-IT" b="1" dirty="0" err="1"/>
              <a:t>undergoing</a:t>
            </a:r>
            <a:r>
              <a:rPr lang="it-IT" altLang="it-IT" b="1" dirty="0"/>
              <a:t> an </a:t>
            </a:r>
            <a:r>
              <a:rPr lang="it-IT" altLang="it-IT" b="1" dirty="0" err="1"/>
              <a:t>arteriogram</a:t>
            </a:r>
            <a:r>
              <a:rPr lang="it-IT" altLang="it-IT" b="1" dirty="0"/>
              <a:t> of the </a:t>
            </a:r>
            <a:r>
              <a:rPr lang="it-IT" altLang="it-IT" b="1" dirty="0" err="1"/>
              <a:t>leg</a:t>
            </a:r>
            <a:r>
              <a:rPr lang="it-IT" altLang="it-IT" b="1" dirty="0"/>
              <a:t> </a:t>
            </a:r>
            <a:r>
              <a:rPr lang="it-IT" altLang="it-IT" b="1" dirty="0" err="1"/>
              <a:t>would</a:t>
            </a:r>
            <a:r>
              <a:rPr lang="it-IT" altLang="it-IT" b="1" dirty="0"/>
              <a:t> </a:t>
            </a:r>
            <a:r>
              <a:rPr lang="it-IT" altLang="it-IT" b="1" dirty="0" err="1"/>
              <a:t>receive</a:t>
            </a:r>
            <a:r>
              <a:rPr lang="it-IT" altLang="it-IT" b="1" dirty="0"/>
              <a:t> 400 </a:t>
            </a:r>
            <a:r>
              <a:rPr lang="it-IT" altLang="it-IT" b="1" dirty="0" err="1"/>
              <a:t>times</a:t>
            </a:r>
            <a:r>
              <a:rPr lang="it-IT" altLang="it-IT" b="1" dirty="0"/>
              <a:t> the </a:t>
            </a:r>
            <a:r>
              <a:rPr lang="it-IT" altLang="it-IT" b="1" dirty="0" err="1"/>
              <a:t>radiation</a:t>
            </a:r>
            <a:r>
              <a:rPr lang="it-IT" altLang="it-IT" b="1" dirty="0"/>
              <a:t> of a </a:t>
            </a:r>
            <a:r>
              <a:rPr lang="it-IT" altLang="it-IT" b="1" dirty="0" err="1"/>
              <a:t>chest</a:t>
            </a:r>
            <a:r>
              <a:rPr lang="it-IT" altLang="it-IT" b="1" dirty="0"/>
              <a:t> x </a:t>
            </a:r>
            <a:r>
              <a:rPr lang="it-IT" altLang="it-IT" b="1" dirty="0" err="1"/>
              <a:t>ray</a:t>
            </a:r>
            <a:r>
              <a:rPr lang="it-IT" altLang="it-IT" b="1" dirty="0"/>
              <a:t>, </a:t>
            </a:r>
            <a:r>
              <a:rPr lang="it-IT" altLang="it-IT" b="1" dirty="0" err="1"/>
              <a:t>but</a:t>
            </a:r>
            <a:r>
              <a:rPr lang="it-IT" altLang="it-IT" b="1" dirty="0"/>
              <a:t> the </a:t>
            </a:r>
            <a:r>
              <a:rPr lang="it-IT" altLang="it-IT" b="1" dirty="0" err="1"/>
              <a:t>average</a:t>
            </a:r>
            <a:r>
              <a:rPr lang="it-IT" altLang="it-IT" b="1" dirty="0"/>
              <a:t> </a:t>
            </a:r>
            <a:r>
              <a:rPr lang="it-IT" altLang="it-IT" b="1" dirty="0" err="1"/>
              <a:t>mean</a:t>
            </a:r>
            <a:r>
              <a:rPr lang="it-IT" altLang="it-IT" b="1" dirty="0"/>
              <a:t> </a:t>
            </a:r>
            <a:r>
              <a:rPr lang="it-IT" altLang="it-IT" b="1" dirty="0" err="1"/>
              <a:t>answer</a:t>
            </a:r>
            <a:r>
              <a:rPr lang="it-IT" altLang="it-IT" b="1" dirty="0"/>
              <a:t> </a:t>
            </a:r>
            <a:r>
              <a:rPr lang="it-IT" altLang="it-IT" b="1" dirty="0" err="1"/>
              <a:t>was</a:t>
            </a:r>
            <a:r>
              <a:rPr lang="it-IT" altLang="it-IT" b="1" dirty="0"/>
              <a:t> 26 </a:t>
            </a:r>
            <a:r>
              <a:rPr lang="it-IT" altLang="it-IT" b="1" dirty="0" err="1"/>
              <a:t>times</a:t>
            </a:r>
            <a:r>
              <a:rPr lang="it-IT" altLang="it-IT" b="1" dirty="0"/>
              <a:t>—</a:t>
            </a:r>
            <a:r>
              <a:rPr lang="it-IT" altLang="it-IT" b="1" dirty="0" err="1"/>
              <a:t>that</a:t>
            </a:r>
            <a:r>
              <a:rPr lang="it-IT" altLang="it-IT" b="1" dirty="0"/>
              <a:t> </a:t>
            </a:r>
            <a:r>
              <a:rPr lang="it-IT" altLang="it-IT" b="1" dirty="0" err="1"/>
              <a:t>is</a:t>
            </a:r>
            <a:r>
              <a:rPr lang="it-IT" altLang="it-IT" b="1" dirty="0"/>
              <a:t>, </a:t>
            </a:r>
            <a:r>
              <a:rPr lang="it-IT" altLang="it-IT" b="1" dirty="0" err="1"/>
              <a:t>doctors</a:t>
            </a:r>
            <a:r>
              <a:rPr lang="it-IT" altLang="it-IT" b="1" dirty="0"/>
              <a:t> </a:t>
            </a:r>
            <a:r>
              <a:rPr lang="it-IT" altLang="it-IT" b="1" dirty="0" err="1"/>
              <a:t>were</a:t>
            </a:r>
            <a:r>
              <a:rPr lang="it-IT" altLang="it-IT" b="1" dirty="0"/>
              <a:t> </a:t>
            </a:r>
            <a:r>
              <a:rPr lang="it-IT" altLang="it-IT" b="1" dirty="0" err="1"/>
              <a:t>submitting</a:t>
            </a:r>
            <a:r>
              <a:rPr lang="it-IT" altLang="it-IT" b="1" dirty="0"/>
              <a:t> </a:t>
            </a:r>
            <a:r>
              <a:rPr lang="it-IT" altLang="it-IT" b="1" dirty="0" err="1"/>
              <a:t>their</a:t>
            </a:r>
            <a:r>
              <a:rPr lang="it-IT" altLang="it-IT" b="1" dirty="0"/>
              <a:t> </a:t>
            </a:r>
            <a:r>
              <a:rPr lang="it-IT" altLang="it-IT" b="1" dirty="0" err="1"/>
              <a:t>patients</a:t>
            </a:r>
            <a:r>
              <a:rPr lang="it-IT" altLang="it-IT" b="1" dirty="0"/>
              <a:t> to a </a:t>
            </a:r>
            <a:r>
              <a:rPr lang="it-IT" altLang="it-IT" b="1" dirty="0" err="1"/>
              <a:t>radiation</a:t>
            </a:r>
            <a:r>
              <a:rPr lang="it-IT" altLang="it-IT" b="1" dirty="0"/>
              <a:t> dose </a:t>
            </a:r>
            <a:r>
              <a:rPr lang="it-IT" altLang="it-IT" b="1" dirty="0" err="1"/>
              <a:t>that</a:t>
            </a:r>
            <a:r>
              <a:rPr lang="it-IT" altLang="it-IT" b="1" dirty="0"/>
              <a:t> </a:t>
            </a:r>
            <a:r>
              <a:rPr lang="it-IT" altLang="it-IT" b="1" dirty="0" err="1"/>
              <a:t>was</a:t>
            </a:r>
            <a:r>
              <a:rPr lang="it-IT" altLang="it-IT" b="1" dirty="0"/>
              <a:t> 16 </a:t>
            </a:r>
            <a:r>
              <a:rPr lang="it-IT" altLang="it-IT" b="1" dirty="0" err="1"/>
              <a:t>times</a:t>
            </a:r>
            <a:r>
              <a:rPr lang="it-IT" altLang="it-IT" b="1" dirty="0"/>
              <a:t> </a:t>
            </a:r>
            <a:r>
              <a:rPr lang="it-IT" altLang="it-IT" b="1" dirty="0" err="1"/>
              <a:t>larger</a:t>
            </a:r>
            <a:r>
              <a:rPr lang="it-IT" altLang="it-IT" b="1" dirty="0"/>
              <a:t> </a:t>
            </a:r>
            <a:r>
              <a:rPr lang="it-IT" altLang="it-IT" b="1" dirty="0" err="1"/>
              <a:t>than</a:t>
            </a:r>
            <a:r>
              <a:rPr lang="it-IT" altLang="it-IT" b="1" dirty="0"/>
              <a:t> </a:t>
            </a:r>
            <a:r>
              <a:rPr lang="it-IT" altLang="it-IT" b="1" dirty="0" err="1"/>
              <a:t>they</a:t>
            </a:r>
            <a:r>
              <a:rPr lang="it-IT" altLang="it-IT" b="1" dirty="0"/>
              <a:t> </a:t>
            </a:r>
            <a:r>
              <a:rPr lang="it-IT" altLang="it-IT" b="1" dirty="0" err="1"/>
              <a:t>thought</a:t>
            </a:r>
            <a:r>
              <a:rPr lang="it-IT" altLang="it-IT" b="1" dirty="0"/>
              <a:t> </a:t>
            </a:r>
            <a:r>
              <a:rPr lang="it-IT" altLang="it-IT" b="1" dirty="0" err="1"/>
              <a:t>it</a:t>
            </a:r>
            <a:r>
              <a:rPr lang="it-IT" altLang="it-IT" b="1" dirty="0"/>
              <a:t> </a:t>
            </a:r>
            <a:r>
              <a:rPr lang="it-IT" altLang="it-IT" b="1" dirty="0" err="1"/>
              <a:t>was</a:t>
            </a:r>
            <a:r>
              <a:rPr lang="it-IT" altLang="it-IT" b="1" dirty="0"/>
              <a:t>. </a:t>
            </a:r>
          </a:p>
          <a:p>
            <a:pPr algn="ctr" eaLnBrk="1" hangingPunct="1"/>
            <a:endParaRPr lang="it-IT" altLang="it-IT" b="1" dirty="0"/>
          </a:p>
          <a:p>
            <a:pPr algn="ctr" eaLnBrk="1" hangingPunct="1"/>
            <a:r>
              <a:rPr lang="it-IT" altLang="it-IT" b="1" dirty="0">
                <a:solidFill>
                  <a:srgbClr val="FF0000"/>
                </a:solidFill>
              </a:rPr>
              <a:t>The </a:t>
            </a:r>
            <a:r>
              <a:rPr lang="it-IT" altLang="it-IT" b="1" dirty="0" err="1">
                <a:solidFill>
                  <a:srgbClr val="FF0000"/>
                </a:solidFill>
              </a:rPr>
              <a:t>average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mean</a:t>
            </a:r>
            <a:r>
              <a:rPr lang="it-IT" altLang="it-IT" b="1" dirty="0">
                <a:solidFill>
                  <a:srgbClr val="FF0000"/>
                </a:solidFill>
              </a:rPr>
              <a:t> dose of </a:t>
            </a:r>
            <a:r>
              <a:rPr lang="it-IT" altLang="it-IT" b="1" dirty="0" err="1">
                <a:solidFill>
                  <a:srgbClr val="FF0000"/>
                </a:solidFill>
              </a:rPr>
              <a:t>irradiation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was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six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times</a:t>
            </a:r>
            <a:r>
              <a:rPr lang="it-IT" altLang="it-IT" b="1" dirty="0">
                <a:solidFill>
                  <a:srgbClr val="FF0000"/>
                </a:solidFill>
              </a:rPr>
              <a:t> the </a:t>
            </a:r>
            <a:r>
              <a:rPr lang="it-IT" altLang="it-IT" b="1" dirty="0" err="1">
                <a:solidFill>
                  <a:srgbClr val="FF0000"/>
                </a:solidFill>
              </a:rPr>
              <a:t>quantity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estimated</a:t>
            </a:r>
            <a:r>
              <a:rPr lang="it-IT" altLang="it-IT" b="1" dirty="0">
                <a:solidFill>
                  <a:srgbClr val="FF0000"/>
                </a:solidFill>
              </a:rPr>
              <a:t> by the </a:t>
            </a:r>
            <a:r>
              <a:rPr lang="it-IT" altLang="it-IT" b="1" dirty="0" err="1">
                <a:solidFill>
                  <a:srgbClr val="FF0000"/>
                </a:solidFill>
              </a:rPr>
              <a:t>doctor</a:t>
            </a:r>
            <a:r>
              <a:rPr lang="it-IT" altLang="it-IT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147638" y="6689725"/>
            <a:ext cx="8929687" cy="1206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-71415" tIns="-71415" rIns="9522" bIns="9522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it-IT" altLang="it-IT" sz="1200"/>
              <a:t>From:</a:t>
            </a:r>
            <a:r>
              <a:rPr lang="it-IT" altLang="it-IT" sz="1200">
                <a:hlinkClick r:id="rId2"/>
              </a:rPr>
              <a:t>BMJ. 2003 August 16; 327(7411): 371–372. </a:t>
            </a:r>
            <a:r>
              <a:rPr lang="it-IT" altLang="it-IT" sz="1200"/>
              <a:t>doi: 10.1136/bmj.327.7411.371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612775" y="4797425"/>
            <a:ext cx="2376488" cy="9540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/>
              <a:t>97% delle risposte sottostimano  la dose</a:t>
            </a: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3348038" y="4797425"/>
            <a:ext cx="2376487" cy="15033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dirty="0"/>
              <a:t>5% degli intervistati non sapeva che </a:t>
            </a:r>
            <a:r>
              <a:rPr lang="it-IT" altLang="it-IT" dirty="0" smtClean="0"/>
              <a:t>le tecniche ecografiche (IVUS) </a:t>
            </a:r>
            <a:r>
              <a:rPr lang="it-IT" altLang="it-IT" dirty="0"/>
              <a:t>non </a:t>
            </a:r>
            <a:r>
              <a:rPr lang="it-IT" altLang="it-IT" dirty="0" smtClean="0"/>
              <a:t>utilizzano </a:t>
            </a:r>
            <a:r>
              <a:rPr lang="it-IT" altLang="it-IT" dirty="0"/>
              <a:t>radiazioni ionizzanti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6156325" y="4797425"/>
            <a:ext cx="2376488" cy="1228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/>
              <a:t>8% degli intervistati non sapeva che l’RM non utilizza radiazioni ionizzanti</a:t>
            </a:r>
          </a:p>
        </p:txBody>
      </p:sp>
      <p:pic>
        <p:nvPicPr>
          <p:cNvPr id="16391" name="Picture 10" descr="punto-interrogati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50"/>
            <a:ext cx="25558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16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 t="9387" r="9399" b="11856"/>
          <a:stretch>
            <a:fillRect/>
          </a:stretch>
        </p:blipFill>
        <p:spPr bwMode="auto">
          <a:xfrm>
            <a:off x="0" y="549275"/>
            <a:ext cx="9144000" cy="603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692275" y="765175"/>
            <a:ext cx="695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http://www.med.harvard.edu/JPNM/physics/safety/risks/risklist.html</a:t>
            </a:r>
          </a:p>
        </p:txBody>
      </p:sp>
      <p:sp>
        <p:nvSpPr>
          <p:cNvPr id="9220" name="Oval 6"/>
          <p:cNvSpPr>
            <a:spLocks noChangeArrowheads="1"/>
          </p:cNvSpPr>
          <p:nvPr/>
        </p:nvSpPr>
        <p:spPr bwMode="auto">
          <a:xfrm>
            <a:off x="0" y="2060575"/>
            <a:ext cx="5219700" cy="10080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007895" y="2643188"/>
            <a:ext cx="1431758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10 </a:t>
            </a:r>
            <a:r>
              <a:rPr lang="it-IT" dirty="0" err="1" smtClean="0"/>
              <a:t>mSv</a:t>
            </a:r>
            <a:endParaRPr lang="it-IT" dirty="0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21105" y="-111125"/>
            <a:ext cx="8398042" cy="1320800"/>
          </a:xfrm>
        </p:spPr>
        <p:txBody>
          <a:bodyPr>
            <a:noAutofit/>
          </a:bodyPr>
          <a:lstStyle/>
          <a:p>
            <a:r>
              <a:rPr lang="it-IT" sz="4400" b="1" dirty="0">
                <a:solidFill>
                  <a:srgbClr val="0264B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r>
              <a:rPr lang="it-IT" sz="4400" b="1" dirty="0" smtClean="0">
                <a:solidFill>
                  <a:srgbClr val="0264B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 COMUNICHIAMO BENE</a:t>
            </a: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38705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5171" t="28788" r="30727" b="41856"/>
          <a:stretch/>
        </p:blipFill>
        <p:spPr>
          <a:xfrm>
            <a:off x="225287" y="196272"/>
            <a:ext cx="8340436" cy="21474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23852" t="35606" r="1897" b="1717"/>
          <a:stretch/>
        </p:blipFill>
        <p:spPr>
          <a:xfrm>
            <a:off x="556591" y="2690796"/>
            <a:ext cx="8385963" cy="397990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10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4397B-0E5E-43E0-9F8B-AE79F30880DF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337922" name="Line 2"/>
          <p:cNvSpPr>
            <a:spLocks noChangeShapeType="1"/>
          </p:cNvSpPr>
          <p:nvPr/>
        </p:nvSpPr>
        <p:spPr bwMode="auto">
          <a:xfrm>
            <a:off x="12700" y="5334000"/>
            <a:ext cx="1600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37923" name="Text Box 3"/>
          <p:cNvSpPr txBox="1">
            <a:spLocks noChangeArrowheads="1"/>
          </p:cNvSpPr>
          <p:nvPr/>
        </p:nvSpPr>
        <p:spPr bwMode="auto">
          <a:xfrm>
            <a:off x="446088" y="-76200"/>
            <a:ext cx="7392987" cy="95410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FF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DISPOSITIVI DI PROTEZIONE DELLA RADIAZIONE IN SALA ANGIOGRAFICA</a:t>
            </a:r>
            <a:endParaRPr lang="it-IT" alt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37929" name="Picture 9" descr="game130"/>
          <p:cNvPicPr>
            <a:picLocks noChangeAspect="1" noChangeArrowheads="1" noCrop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29671"/>
            <a:ext cx="1600200" cy="8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33" name="Text Box 13"/>
          <p:cNvSpPr txBox="1">
            <a:spLocks noChangeArrowheads="1"/>
          </p:cNvSpPr>
          <p:nvPr/>
        </p:nvSpPr>
        <p:spPr bwMode="auto">
          <a:xfrm>
            <a:off x="1331913" y="1557338"/>
            <a:ext cx="6696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/>
          </a:p>
        </p:txBody>
      </p:sp>
      <p:sp>
        <p:nvSpPr>
          <p:cNvPr id="337938" name="Text Box 18"/>
          <p:cNvSpPr txBox="1">
            <a:spLocks noChangeArrowheads="1"/>
          </p:cNvSpPr>
          <p:nvPr/>
        </p:nvSpPr>
        <p:spPr bwMode="auto">
          <a:xfrm>
            <a:off x="838200" y="1143000"/>
            <a:ext cx="7924800" cy="831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 sz="2300" dirty="0">
                <a:latin typeface="Arial" panose="020B0604020202020204" pitchFamily="34" charset="0"/>
              </a:rPr>
              <a:t> Valutare la reale attenuazione della radiazione diffusa ad opera dei DPI anti X</a:t>
            </a:r>
          </a:p>
        </p:txBody>
      </p:sp>
      <p:sp>
        <p:nvSpPr>
          <p:cNvPr id="337939" name="Text Box 19"/>
          <p:cNvSpPr txBox="1">
            <a:spLocks noChangeArrowheads="1"/>
          </p:cNvSpPr>
          <p:nvPr/>
        </p:nvSpPr>
        <p:spPr bwMode="auto">
          <a:xfrm>
            <a:off x="838200" y="2133600"/>
            <a:ext cx="7924800" cy="7848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 sz="2300" dirty="0">
                <a:latin typeface="Arial" panose="020B0604020202020204" pitchFamily="34" charset="0"/>
              </a:rPr>
              <a:t> </a:t>
            </a:r>
            <a:r>
              <a:rPr lang="it-IT" altLang="it-IT" sz="2200" dirty="0">
                <a:latin typeface="Arial" panose="020B0604020202020204" pitchFamily="34" charset="0"/>
              </a:rPr>
              <a:t>Trovare la corretta posizione degli operatori all’interno della sala angiografica</a:t>
            </a:r>
            <a:r>
              <a:rPr lang="it-IT" altLang="it-IT" sz="2200" dirty="0" smtClean="0">
                <a:latin typeface="Arial" panose="020B0604020202020204" pitchFamily="34" charset="0"/>
              </a:rPr>
              <a:t>;+ </a:t>
            </a:r>
            <a:r>
              <a:rPr lang="it-IT" altLang="it-IT" sz="2200" dirty="0">
                <a:latin typeface="Arial" panose="020B0604020202020204" pitchFamily="34" charset="0"/>
              </a:rPr>
              <a:t>qualità tecnica/assistenziale, - dose</a:t>
            </a:r>
          </a:p>
        </p:txBody>
      </p:sp>
      <p:sp>
        <p:nvSpPr>
          <p:cNvPr id="337943" name="Text Box 23"/>
          <p:cNvSpPr txBox="1">
            <a:spLocks noChangeArrowheads="1"/>
          </p:cNvSpPr>
          <p:nvPr/>
        </p:nvSpPr>
        <p:spPr bwMode="auto">
          <a:xfrm>
            <a:off x="838200" y="3138488"/>
            <a:ext cx="7924800" cy="831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 sz="2300">
                <a:latin typeface="Arial" panose="020B0604020202020204" pitchFamily="34" charset="0"/>
              </a:rPr>
              <a:t> Sensibilizzare l’equipe alla dose di radiazione diffusa (perfezionare il modus operandi)</a:t>
            </a:r>
          </a:p>
        </p:txBody>
      </p:sp>
      <p:sp>
        <p:nvSpPr>
          <p:cNvPr id="337946" name="Text Box 26"/>
          <p:cNvSpPr txBox="1">
            <a:spLocks noChangeArrowheads="1"/>
          </p:cNvSpPr>
          <p:nvPr/>
        </p:nvSpPr>
        <p:spPr bwMode="auto">
          <a:xfrm>
            <a:off x="812800" y="4190396"/>
            <a:ext cx="7924800" cy="831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 sz="2300">
                <a:latin typeface="Arial" panose="020B0604020202020204" pitchFamily="34" charset="0"/>
              </a:rPr>
              <a:t> Monitoraggio dosimetrico degli operatori e dell’apparecchiatura</a:t>
            </a:r>
          </a:p>
        </p:txBody>
      </p:sp>
      <p:sp>
        <p:nvSpPr>
          <p:cNvPr id="337947" name="Text Box 27"/>
          <p:cNvSpPr txBox="1">
            <a:spLocks noChangeArrowheads="1"/>
          </p:cNvSpPr>
          <p:nvPr/>
        </p:nvSpPr>
        <p:spPr bwMode="auto">
          <a:xfrm>
            <a:off x="838200" y="5255004"/>
            <a:ext cx="7924800" cy="1533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 sz="2300">
                <a:latin typeface="Arial" panose="020B0604020202020204" pitchFamily="34" charset="0"/>
              </a:rPr>
              <a:t> Utilizzare, nello studio, metodi empirici semplici ma attendibili in modo che la tecnica di rilevazione e quindi i dati possano essere capiti dalle varie figure professionali dell’equipe</a:t>
            </a:r>
          </a:p>
        </p:txBody>
      </p:sp>
    </p:spTree>
    <p:extLst>
      <p:ext uri="{BB962C8B-B14F-4D97-AF65-F5344CB8AC3E}">
        <p14:creationId xmlns:p14="http://schemas.microsoft.com/office/powerpoint/2010/main" val="284230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F865-BCB3-4C44-AADD-E8F0999579E1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480259" name="Line 3"/>
          <p:cNvSpPr>
            <a:spLocks noChangeShapeType="1"/>
          </p:cNvSpPr>
          <p:nvPr/>
        </p:nvSpPr>
        <p:spPr bwMode="auto">
          <a:xfrm>
            <a:off x="12700" y="5334000"/>
            <a:ext cx="1600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0260" name="Text Box 4"/>
          <p:cNvSpPr txBox="1">
            <a:spLocks noChangeArrowheads="1"/>
          </p:cNvSpPr>
          <p:nvPr/>
        </p:nvSpPr>
        <p:spPr bwMode="auto">
          <a:xfrm>
            <a:off x="228600" y="44450"/>
            <a:ext cx="8686800" cy="7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555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45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…STRUMENTI E METODI…</a:t>
            </a:r>
          </a:p>
        </p:txBody>
      </p:sp>
      <p:sp>
        <p:nvSpPr>
          <p:cNvPr id="480263" name="Text Box 7"/>
          <p:cNvSpPr txBox="1">
            <a:spLocks noChangeArrowheads="1"/>
          </p:cNvSpPr>
          <p:nvPr/>
        </p:nvSpPr>
        <p:spPr bwMode="auto">
          <a:xfrm>
            <a:off x="381000" y="2895600"/>
            <a:ext cx="2362200" cy="1015663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</a:pPr>
            <a:r>
              <a:rPr lang="it-IT" altLang="it-IT" sz="1500" dirty="0">
                <a:latin typeface="Arial" panose="020B0604020202020204" pitchFamily="34" charset="0"/>
              </a:rPr>
              <a:t>ANGIOGRAFO INTEGRIS ALLURA PHILIPS (</a:t>
            </a:r>
            <a:r>
              <a:rPr lang="it-IT" altLang="it-IT" sz="1500" dirty="0" err="1">
                <a:latin typeface="Arial" panose="020B0604020202020204" pitchFamily="34" charset="0"/>
              </a:rPr>
              <a:t>tecn</a:t>
            </a:r>
            <a:r>
              <a:rPr lang="it-IT" altLang="it-IT" sz="1500" dirty="0">
                <a:latin typeface="Arial" panose="020B0604020202020204" pitchFamily="34" charset="0"/>
              </a:rPr>
              <a:t>. </a:t>
            </a:r>
            <a:r>
              <a:rPr lang="it-IT" altLang="it-IT" sz="1500" dirty="0" smtClean="0">
                <a:latin typeface="Arial" panose="020B0604020202020204" pitchFamily="34" charset="0"/>
              </a:rPr>
              <a:t>BV UPGRADE FP)</a:t>
            </a:r>
            <a:endParaRPr lang="it-IT" altLang="it-IT" sz="1500" dirty="0">
              <a:latin typeface="Arial" panose="020B0604020202020204" pitchFamily="34" charset="0"/>
            </a:endParaRPr>
          </a:p>
        </p:txBody>
      </p:sp>
      <p:sp>
        <p:nvSpPr>
          <p:cNvPr id="480268" name="Text Box 12"/>
          <p:cNvSpPr txBox="1">
            <a:spLocks noChangeArrowheads="1"/>
          </p:cNvSpPr>
          <p:nvPr/>
        </p:nvSpPr>
        <p:spPr bwMode="auto">
          <a:xfrm>
            <a:off x="990600" y="6453188"/>
            <a:ext cx="7086600" cy="40481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</a:pPr>
            <a:r>
              <a:rPr lang="it-IT" altLang="it-IT" sz="1800" b="0">
                <a:latin typeface="Arial" panose="020B0604020202020204" pitchFamily="34" charset="0"/>
              </a:rPr>
              <a:t>DPI anti X – paratie anti X</a:t>
            </a:r>
          </a:p>
        </p:txBody>
      </p:sp>
      <p:grpSp>
        <p:nvGrpSpPr>
          <p:cNvPr id="480283" name="Group 27"/>
          <p:cNvGrpSpPr>
            <a:grpSpLocks/>
          </p:cNvGrpSpPr>
          <p:nvPr/>
        </p:nvGrpSpPr>
        <p:grpSpPr bwMode="auto">
          <a:xfrm>
            <a:off x="4403725" y="2863850"/>
            <a:ext cx="6096000" cy="0"/>
            <a:chOff x="0" y="0"/>
            <a:chExt cx="3840" cy="0"/>
          </a:xfrm>
        </p:grpSpPr>
        <p:sp>
          <p:nvSpPr>
            <p:cNvPr id="480282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3840" cy="0"/>
            </a:xfrm>
            <a:prstGeom prst="rect">
              <a:avLst/>
            </a:prstGeom>
            <a:solidFill>
              <a:srgbClr val="FFFFFF">
                <a:alpha val="69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80281" name="Group 25"/>
            <p:cNvGrpSpPr>
              <a:grpSpLocks/>
            </p:cNvGrpSpPr>
            <p:nvPr/>
          </p:nvGrpSpPr>
          <p:grpSpPr bwMode="auto">
            <a:xfrm>
              <a:off x="0" y="0"/>
              <a:ext cx="3840" cy="0"/>
              <a:chOff x="0" y="0"/>
              <a:chExt cx="3840" cy="0"/>
            </a:xfrm>
          </p:grpSpPr>
          <p:sp>
            <p:nvSpPr>
              <p:cNvPr id="480269" name="Rectangle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40" cy="0"/>
              </a:xfrm>
              <a:prstGeom prst="rect">
                <a:avLst/>
              </a:prstGeom>
              <a:solidFill>
                <a:srgbClr val="FFFFFF">
                  <a:alpha val="69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480280" name="Group 24"/>
              <p:cNvGrpSpPr>
                <a:grpSpLocks/>
              </p:cNvGrpSpPr>
              <p:nvPr/>
            </p:nvGrpSpPr>
            <p:grpSpPr bwMode="auto">
              <a:xfrm>
                <a:off x="0" y="0"/>
                <a:ext cx="2510" cy="0"/>
                <a:chOff x="0" y="0"/>
                <a:chExt cx="2510" cy="0"/>
              </a:xfrm>
            </p:grpSpPr>
            <p:sp>
              <p:nvSpPr>
                <p:cNvPr id="480279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510" cy="0"/>
                </a:xfrm>
                <a:prstGeom prst="rect">
                  <a:avLst/>
                </a:prstGeom>
                <a:solidFill>
                  <a:srgbClr val="FFFFFF">
                    <a:alpha val="69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480278" name="Group 22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510" cy="0"/>
                  <a:chOff x="0" y="0"/>
                  <a:chExt cx="2510" cy="0"/>
                </a:xfrm>
              </p:grpSpPr>
              <p:sp>
                <p:nvSpPr>
                  <p:cNvPr id="480270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510" cy="0"/>
                  </a:xfrm>
                  <a:prstGeom prst="rect">
                    <a:avLst/>
                  </a:prstGeom>
                  <a:solidFill>
                    <a:srgbClr val="FFFFFF">
                      <a:alpha val="69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it-IT"/>
                  </a:p>
                </p:txBody>
              </p:sp>
              <p:grpSp>
                <p:nvGrpSpPr>
                  <p:cNvPr id="480277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2350" cy="0"/>
                    <a:chOff x="0" y="75"/>
                    <a:chExt cx="2350" cy="0"/>
                  </a:xfrm>
                </p:grpSpPr>
                <p:sp>
                  <p:nvSpPr>
                    <p:cNvPr id="480271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75"/>
                      <a:ext cx="2250" cy="0"/>
                    </a:xfrm>
                    <a:prstGeom prst="rect">
                      <a:avLst/>
                    </a:prstGeom>
                    <a:solidFill>
                      <a:srgbClr val="FFFFFF">
                        <a:alpha val="69000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480276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75"/>
                      <a:ext cx="2350" cy="0"/>
                      <a:chOff x="0" y="75"/>
                      <a:chExt cx="2350" cy="0"/>
                    </a:xfrm>
                  </p:grpSpPr>
                  <p:sp>
                    <p:nvSpPr>
                      <p:cNvPr id="480272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75"/>
                        <a:ext cx="2350" cy="0"/>
                      </a:xfrm>
                      <a:prstGeom prst="rect">
                        <a:avLst/>
                      </a:prstGeom>
                      <a:solidFill>
                        <a:srgbClr val="FFFFFF">
                          <a:alpha val="69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480273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75"/>
                        <a:ext cx="2350" cy="0"/>
                      </a:xfrm>
                      <a:prstGeom prst="rect">
                        <a:avLst/>
                      </a:prstGeom>
                      <a:solidFill>
                        <a:srgbClr val="FFFFFF">
                          <a:alpha val="69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it-IT"/>
                      </a:p>
                    </p:txBody>
                  </p:sp>
                </p:grpSp>
              </p:grpSp>
            </p:grpSp>
          </p:grpSp>
        </p:grpSp>
      </p:grpSp>
      <p:sp>
        <p:nvSpPr>
          <p:cNvPr id="480284" name="Text Box 28"/>
          <p:cNvSpPr txBox="1">
            <a:spLocks noChangeArrowheads="1"/>
          </p:cNvSpPr>
          <p:nvPr/>
        </p:nvSpPr>
        <p:spPr bwMode="auto">
          <a:xfrm>
            <a:off x="3211513" y="2895600"/>
            <a:ext cx="2808287" cy="10160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</a:pPr>
            <a:r>
              <a:rPr lang="it-IT" altLang="it-IT" sz="1500">
                <a:latin typeface="Arial" panose="020B0604020202020204" pitchFamily="34" charset="0"/>
              </a:rPr>
              <a:t>RILEVATORE A CAMERA DI IONIZZAZIONE- BERTHOLD TECHNOLOGIES DOSE RATE MONITOR TOL/F</a:t>
            </a:r>
          </a:p>
        </p:txBody>
      </p:sp>
      <p:pic>
        <p:nvPicPr>
          <p:cNvPr id="480285" name="Picture 29" descr="C:\Documents and Settings\Davide\Desktop\foto per poster\101_0975.JPG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1200" y="4343400"/>
            <a:ext cx="13716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286" name="Picture 30" descr="C:\Documents and Settings\Davide\Desktop\foto per poster\101_0976.JPG"/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4343400"/>
            <a:ext cx="1352550" cy="180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287" name="Picture 31" descr="C:\Documents and Settings\Davide\Desktop\foto per poster\101_0979.JPG"/>
          <p:cNvPicPr>
            <a:picLocks noChangeAspect="1" noChangeArrowheads="1"/>
          </p:cNvPicPr>
          <p:nvPr/>
        </p:nvPicPr>
        <p:blipFill>
          <a:blip r:embed="rId5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343400"/>
            <a:ext cx="13716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290" name="Picture 34" descr="OCCHIALI ANTIX AVVOLGENTI REGOLABILI"/>
          <p:cNvPicPr>
            <a:picLocks noChangeAspect="1" noChangeArrowheads="1"/>
          </p:cNvPicPr>
          <p:nvPr/>
        </p:nvPicPr>
        <p:blipFill>
          <a:blip r:embed="rId6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1"/>
          <a:stretch>
            <a:fillRect/>
          </a:stretch>
        </p:blipFill>
        <p:spPr bwMode="auto">
          <a:xfrm>
            <a:off x="457200" y="4876800"/>
            <a:ext cx="1524000" cy="777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291" name="Picture 35" descr="FOTO davide 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20488" r="5020" b="5696"/>
          <a:stretch>
            <a:fillRect/>
          </a:stretch>
        </p:blipFill>
        <p:spPr bwMode="auto">
          <a:xfrm>
            <a:off x="3581400" y="1160463"/>
            <a:ext cx="2057400" cy="15827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292" name="Picture 36" descr="C:\Documents and Settings\Davide\Desktop\foto per poster\CAMICE%20ANTI%20RX.jpg"/>
          <p:cNvPicPr>
            <a:picLocks noChangeAspect="1" noChangeArrowheads="1"/>
          </p:cNvPicPr>
          <p:nvPr/>
        </p:nvPicPr>
        <p:blipFill>
          <a:blip r:embed="rId8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43400"/>
            <a:ext cx="13716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293" name="Picture 37" descr="C:\Documents and Settings\Davide\Desktop\foto per poster\FOTO davide 011.jpg"/>
          <p:cNvPicPr>
            <a:picLocks noChangeAspect="1" noChangeArrowheads="1"/>
          </p:cNvPicPr>
          <p:nvPr/>
        </p:nvPicPr>
        <p:blipFill>
          <a:blip r:embed="rId9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23529" r="11765" b="5882"/>
          <a:stretch>
            <a:fillRect/>
          </a:stretch>
        </p:blipFill>
        <p:spPr bwMode="auto">
          <a:xfrm>
            <a:off x="6553200" y="1184275"/>
            <a:ext cx="2057400" cy="1558925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0294" name="Text Box 38"/>
          <p:cNvSpPr txBox="1">
            <a:spLocks noChangeArrowheads="1"/>
          </p:cNvSpPr>
          <p:nvPr/>
        </p:nvSpPr>
        <p:spPr bwMode="auto">
          <a:xfrm>
            <a:off x="6411913" y="2921000"/>
            <a:ext cx="2351087" cy="5588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</a:pPr>
            <a:r>
              <a:rPr lang="it-IT" altLang="it-IT" sz="1500">
                <a:latin typeface="Arial" panose="020B0604020202020204" pitchFamily="34" charset="0"/>
              </a:rPr>
              <a:t>FANTOCCIO ANTROPOMORFO</a:t>
            </a:r>
          </a:p>
        </p:txBody>
      </p:sp>
      <p:sp>
        <p:nvSpPr>
          <p:cNvPr id="480295" name="Rectangle 39"/>
          <p:cNvSpPr>
            <a:spLocks noChangeArrowheads="1"/>
          </p:cNvSpPr>
          <p:nvPr/>
        </p:nvSpPr>
        <p:spPr bwMode="auto">
          <a:xfrm>
            <a:off x="3660775" y="1941513"/>
            <a:ext cx="7938" cy="17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480298" name="Picture 42" descr="http://t3.gstatic.com/images?q=tbn:ANd9GcTboIAUm0Z-MOSxWfWC6G0s9lrowu6fT33751-JP-V58FODrBf4A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1905000" cy="17033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1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3D61-BABA-45D3-B407-1570D1A4684F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500738" name="Line 2"/>
          <p:cNvSpPr>
            <a:spLocks noChangeShapeType="1"/>
          </p:cNvSpPr>
          <p:nvPr/>
        </p:nvSpPr>
        <p:spPr bwMode="auto">
          <a:xfrm>
            <a:off x="12700" y="5334000"/>
            <a:ext cx="1600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0739" name="Text Box 3"/>
          <p:cNvSpPr txBox="1">
            <a:spLocks noChangeArrowheads="1"/>
          </p:cNvSpPr>
          <p:nvPr/>
        </p:nvSpPr>
        <p:spPr bwMode="auto">
          <a:xfrm>
            <a:off x="-152400" y="0"/>
            <a:ext cx="9525000" cy="747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555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43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…RILEVAZIONI ED ANALISI (1)…</a:t>
            </a:r>
          </a:p>
        </p:txBody>
      </p:sp>
      <p:grpSp>
        <p:nvGrpSpPr>
          <p:cNvPr id="500742" name="Group 6"/>
          <p:cNvGrpSpPr>
            <a:grpSpLocks/>
          </p:cNvGrpSpPr>
          <p:nvPr/>
        </p:nvGrpSpPr>
        <p:grpSpPr bwMode="auto">
          <a:xfrm>
            <a:off x="4403725" y="2863850"/>
            <a:ext cx="6096000" cy="0"/>
            <a:chOff x="0" y="0"/>
            <a:chExt cx="3840" cy="0"/>
          </a:xfrm>
        </p:grpSpPr>
        <p:sp>
          <p:nvSpPr>
            <p:cNvPr id="50074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3840" cy="0"/>
            </a:xfrm>
            <a:prstGeom prst="rect">
              <a:avLst/>
            </a:prstGeom>
            <a:solidFill>
              <a:srgbClr val="FFFFFF">
                <a:alpha val="69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500744" name="Group 8"/>
            <p:cNvGrpSpPr>
              <a:grpSpLocks/>
            </p:cNvGrpSpPr>
            <p:nvPr/>
          </p:nvGrpSpPr>
          <p:grpSpPr bwMode="auto">
            <a:xfrm>
              <a:off x="0" y="0"/>
              <a:ext cx="3840" cy="0"/>
              <a:chOff x="0" y="0"/>
              <a:chExt cx="3840" cy="0"/>
            </a:xfrm>
          </p:grpSpPr>
          <p:sp>
            <p:nvSpPr>
              <p:cNvPr id="500745" name="Rectangle 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40" cy="0"/>
              </a:xfrm>
              <a:prstGeom prst="rect">
                <a:avLst/>
              </a:prstGeom>
              <a:solidFill>
                <a:srgbClr val="FFFFFF">
                  <a:alpha val="69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500746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2510" cy="0"/>
                <a:chOff x="0" y="0"/>
                <a:chExt cx="2510" cy="0"/>
              </a:xfrm>
            </p:grpSpPr>
            <p:sp>
              <p:nvSpPr>
                <p:cNvPr id="500747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510" cy="0"/>
                </a:xfrm>
                <a:prstGeom prst="rect">
                  <a:avLst/>
                </a:prstGeom>
                <a:solidFill>
                  <a:srgbClr val="FFFFFF">
                    <a:alpha val="69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500748" name="Group 12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510" cy="0"/>
                  <a:chOff x="0" y="0"/>
                  <a:chExt cx="2510" cy="0"/>
                </a:xfrm>
              </p:grpSpPr>
              <p:sp>
                <p:nvSpPr>
                  <p:cNvPr id="500749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510" cy="0"/>
                  </a:xfrm>
                  <a:prstGeom prst="rect">
                    <a:avLst/>
                  </a:prstGeom>
                  <a:solidFill>
                    <a:srgbClr val="FFFFFF">
                      <a:alpha val="69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it-IT"/>
                  </a:p>
                </p:txBody>
              </p:sp>
              <p:grpSp>
                <p:nvGrpSpPr>
                  <p:cNvPr id="500750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2350" cy="0"/>
                    <a:chOff x="0" y="75"/>
                    <a:chExt cx="2350" cy="0"/>
                  </a:xfrm>
                </p:grpSpPr>
                <p:sp>
                  <p:nvSpPr>
                    <p:cNvPr id="500751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75"/>
                      <a:ext cx="2250" cy="0"/>
                    </a:xfrm>
                    <a:prstGeom prst="rect">
                      <a:avLst/>
                    </a:prstGeom>
                    <a:solidFill>
                      <a:srgbClr val="FFFFFF">
                        <a:alpha val="69000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500752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75"/>
                      <a:ext cx="2350" cy="0"/>
                      <a:chOff x="0" y="75"/>
                      <a:chExt cx="2350" cy="0"/>
                    </a:xfrm>
                  </p:grpSpPr>
                  <p:sp>
                    <p:nvSpPr>
                      <p:cNvPr id="500753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75"/>
                        <a:ext cx="2350" cy="0"/>
                      </a:xfrm>
                      <a:prstGeom prst="rect">
                        <a:avLst/>
                      </a:prstGeom>
                      <a:solidFill>
                        <a:srgbClr val="FFFFFF">
                          <a:alpha val="69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500754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75"/>
                        <a:ext cx="2350" cy="0"/>
                      </a:xfrm>
                      <a:prstGeom prst="rect">
                        <a:avLst/>
                      </a:prstGeom>
                      <a:solidFill>
                        <a:srgbClr val="FFFFFF">
                          <a:alpha val="69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it-IT"/>
                      </a:p>
                    </p:txBody>
                  </p:sp>
                </p:grpSp>
              </p:grpSp>
            </p:grpSp>
          </p:grpSp>
        </p:grpSp>
      </p:grpSp>
      <p:sp>
        <p:nvSpPr>
          <p:cNvPr id="500755" name="Text Box 19"/>
          <p:cNvSpPr txBox="1">
            <a:spLocks noChangeArrowheads="1"/>
          </p:cNvSpPr>
          <p:nvPr/>
        </p:nvSpPr>
        <p:spPr bwMode="auto">
          <a:xfrm>
            <a:off x="5181600" y="1574800"/>
            <a:ext cx="2808288" cy="7874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</a:pPr>
            <a:r>
              <a:rPr lang="it-IT" altLang="it-IT" sz="1500">
                <a:latin typeface="Arial" panose="020B0604020202020204" pitchFamily="34" charset="0"/>
              </a:rPr>
              <a:t>DISPOSIZIONE APARECCHIATURE PER LE RILEVAZIONI</a:t>
            </a:r>
          </a:p>
        </p:txBody>
      </p:sp>
      <p:sp>
        <p:nvSpPr>
          <p:cNvPr id="500763" name="Text Box 27"/>
          <p:cNvSpPr txBox="1">
            <a:spLocks noChangeArrowheads="1"/>
          </p:cNvSpPr>
          <p:nvPr/>
        </p:nvSpPr>
        <p:spPr bwMode="auto">
          <a:xfrm>
            <a:off x="1611313" y="5156200"/>
            <a:ext cx="2351087" cy="5588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</a:pPr>
            <a:r>
              <a:rPr lang="it-IT" altLang="it-IT" sz="1500">
                <a:latin typeface="Arial" panose="020B0604020202020204" pitchFamily="34" charset="0"/>
              </a:rPr>
              <a:t>VALUTAZIONE PRE-RILEVAZIONI</a:t>
            </a:r>
          </a:p>
        </p:txBody>
      </p:sp>
      <p:pic>
        <p:nvPicPr>
          <p:cNvPr id="500764" name="Picture 28" descr="FOTO davide 002"/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7382" r="3806" b="7704"/>
          <a:stretch>
            <a:fillRect/>
          </a:stretch>
        </p:blipFill>
        <p:spPr bwMode="auto">
          <a:xfrm>
            <a:off x="4724400" y="3444875"/>
            <a:ext cx="4257675" cy="32258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0765" name="Picture 29" descr="FOTO davide 008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b="9563"/>
          <a:stretch>
            <a:fillRect/>
          </a:stretch>
        </p:blipFill>
        <p:spPr bwMode="auto">
          <a:xfrm>
            <a:off x="152400" y="838200"/>
            <a:ext cx="4343400" cy="33083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2770188" y="392113"/>
            <a:ext cx="4106862" cy="638175"/>
          </a:xfrm>
          <a:effectLst>
            <a:outerShdw dist="63500" dir="2212194" algn="ctr" rotWithShape="0">
              <a:schemeClr val="bg2"/>
            </a:outerShdw>
          </a:effectLst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it-IT" altLang="it-IT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ARGOMENTI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it-IT" altLang="it-IT" b="1" dirty="0" smtClean="0">
              <a:solidFill>
                <a:srgbClr val="0264B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68451-E706-4119-93A5-37E3F19CED00}" type="slidenum">
              <a:rPr lang="it-IT" altLang="it-IT"/>
              <a:pPr>
                <a:defRPr/>
              </a:pPr>
              <a:t>2</a:t>
            </a:fld>
            <a:endParaRPr lang="it-IT" altLang="it-IT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2693988" y="115888"/>
            <a:ext cx="4254500" cy="1211262"/>
          </a:xfrm>
          <a:prstGeom prst="horizontalScroll">
            <a:avLst>
              <a:gd name="adj" fmla="val 21361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032250" y="2611438"/>
            <a:ext cx="7938" cy="17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63207" name="Text Box 7"/>
          <p:cNvSpPr txBox="1">
            <a:spLocks noChangeArrowheads="1"/>
          </p:cNvSpPr>
          <p:nvPr/>
        </p:nvSpPr>
        <p:spPr bwMode="auto">
          <a:xfrm>
            <a:off x="250825" y="1869323"/>
            <a:ext cx="8642350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it-IT" altLang="it-IT" sz="2000" b="1" dirty="0"/>
              <a:t> </a:t>
            </a:r>
            <a:r>
              <a:rPr lang="it-IT" altLang="it-IT" sz="2800" b="1" dirty="0" smtClean="0"/>
              <a:t>GRANDEZZE DOSIMETRICHE E DETRIMENTO</a:t>
            </a:r>
            <a:endParaRPr lang="it-IT" altLang="it-IT" sz="2800" b="1" dirty="0"/>
          </a:p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it-IT" altLang="it-IT" sz="2800" b="1" dirty="0" smtClean="0"/>
              <a:t>DOSE E CONSAPEVOLEZZA IN LETTERATURA</a:t>
            </a:r>
            <a:endParaRPr lang="it-IT" altLang="it-IT" sz="2800" b="1" dirty="0"/>
          </a:p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it-IT" altLang="it-IT" sz="2800" b="1" dirty="0"/>
              <a:t> </a:t>
            </a:r>
            <a:r>
              <a:rPr lang="it-IT" altLang="it-IT" sz="2800" b="1" dirty="0" smtClean="0"/>
              <a:t>COMUNICAZIONE DELLA DOSE</a:t>
            </a:r>
            <a:endParaRPr lang="it-IT" altLang="it-IT" sz="2800" b="1" dirty="0"/>
          </a:p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it-IT" altLang="it-IT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DPI ANTI X, LA NOSTRA ESPERIENZA</a:t>
            </a:r>
            <a:endParaRPr lang="it-IT" altLang="it-IT" sz="2800" b="1" dirty="0"/>
          </a:p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it-IT" altLang="it-IT" sz="2800" b="1" dirty="0"/>
              <a:t> </a:t>
            </a:r>
            <a:r>
              <a:rPr lang="it-IT" altLang="it-IT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NORMATIVA E DPI</a:t>
            </a:r>
            <a:endParaRPr lang="it-IT" altLang="it-IT" sz="2800" b="1" dirty="0"/>
          </a:p>
          <a:p>
            <a:pPr algn="ctr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it-IT" altLang="it-IT" sz="2800" b="1" dirty="0"/>
              <a:t>CONSIDERAZIONI </a:t>
            </a:r>
            <a:r>
              <a:rPr lang="it-IT" altLang="it-IT" sz="2800" b="1" dirty="0" smtClean="0"/>
              <a:t>FINALI TAKE HOME MESSAGE</a:t>
            </a:r>
            <a:endParaRPr lang="it-IT" alt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6502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9E7BC-B8B2-4E98-987C-1658752DA0AC}" type="slidenum">
              <a:rPr lang="it-IT" altLang="it-IT"/>
              <a:pPr/>
              <a:t>20</a:t>
            </a:fld>
            <a:endParaRPr lang="it-IT" altLang="it-IT"/>
          </a:p>
        </p:txBody>
      </p:sp>
      <p:pic>
        <p:nvPicPr>
          <p:cNvPr id="502814" name="Picture 30" descr="FOTO davide 008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r="51540" b="9563"/>
          <a:stretch>
            <a:fillRect/>
          </a:stretch>
        </p:blipFill>
        <p:spPr bwMode="auto">
          <a:xfrm>
            <a:off x="5867400" y="914400"/>
            <a:ext cx="1828800" cy="2393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2786" name="Line 2"/>
          <p:cNvSpPr>
            <a:spLocks noChangeShapeType="1"/>
          </p:cNvSpPr>
          <p:nvPr/>
        </p:nvSpPr>
        <p:spPr bwMode="auto">
          <a:xfrm>
            <a:off x="12700" y="5334000"/>
            <a:ext cx="1600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2787" name="Text Box 3"/>
          <p:cNvSpPr txBox="1">
            <a:spLocks noChangeArrowheads="1"/>
          </p:cNvSpPr>
          <p:nvPr/>
        </p:nvSpPr>
        <p:spPr bwMode="auto">
          <a:xfrm>
            <a:off x="-152400" y="0"/>
            <a:ext cx="9525000" cy="747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555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43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…RILEVAZIONI ED ANALISI (2)…</a:t>
            </a:r>
          </a:p>
        </p:txBody>
      </p:sp>
      <p:grpSp>
        <p:nvGrpSpPr>
          <p:cNvPr id="502788" name="Group 4"/>
          <p:cNvGrpSpPr>
            <a:grpSpLocks/>
          </p:cNvGrpSpPr>
          <p:nvPr/>
        </p:nvGrpSpPr>
        <p:grpSpPr bwMode="auto">
          <a:xfrm>
            <a:off x="4403725" y="2863850"/>
            <a:ext cx="6096000" cy="0"/>
            <a:chOff x="0" y="0"/>
            <a:chExt cx="3840" cy="0"/>
          </a:xfrm>
        </p:grpSpPr>
        <p:sp>
          <p:nvSpPr>
            <p:cNvPr id="50278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840" cy="0"/>
            </a:xfrm>
            <a:prstGeom prst="rect">
              <a:avLst/>
            </a:prstGeom>
            <a:solidFill>
              <a:srgbClr val="FFFFFF">
                <a:alpha val="69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502790" name="Group 6"/>
            <p:cNvGrpSpPr>
              <a:grpSpLocks/>
            </p:cNvGrpSpPr>
            <p:nvPr/>
          </p:nvGrpSpPr>
          <p:grpSpPr bwMode="auto">
            <a:xfrm>
              <a:off x="0" y="0"/>
              <a:ext cx="3840" cy="0"/>
              <a:chOff x="0" y="0"/>
              <a:chExt cx="3840" cy="0"/>
            </a:xfrm>
          </p:grpSpPr>
          <p:sp>
            <p:nvSpPr>
              <p:cNvPr id="502791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40" cy="0"/>
              </a:xfrm>
              <a:prstGeom prst="rect">
                <a:avLst/>
              </a:prstGeom>
              <a:solidFill>
                <a:srgbClr val="FFFFFF">
                  <a:alpha val="69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502792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2510" cy="0"/>
                <a:chOff x="0" y="0"/>
                <a:chExt cx="2510" cy="0"/>
              </a:xfrm>
            </p:grpSpPr>
            <p:sp>
              <p:nvSpPr>
                <p:cNvPr id="50279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510" cy="0"/>
                </a:xfrm>
                <a:prstGeom prst="rect">
                  <a:avLst/>
                </a:prstGeom>
                <a:solidFill>
                  <a:srgbClr val="FFFFFF">
                    <a:alpha val="69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502794" name="Group 10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510" cy="0"/>
                  <a:chOff x="0" y="0"/>
                  <a:chExt cx="2510" cy="0"/>
                </a:xfrm>
              </p:grpSpPr>
              <p:sp>
                <p:nvSpPr>
                  <p:cNvPr id="50279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510" cy="0"/>
                  </a:xfrm>
                  <a:prstGeom prst="rect">
                    <a:avLst/>
                  </a:prstGeom>
                  <a:solidFill>
                    <a:srgbClr val="FFFFFF">
                      <a:alpha val="69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it-IT"/>
                  </a:p>
                </p:txBody>
              </p:sp>
              <p:grpSp>
                <p:nvGrpSpPr>
                  <p:cNvPr id="502796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2350" cy="0"/>
                    <a:chOff x="0" y="75"/>
                    <a:chExt cx="2350" cy="0"/>
                  </a:xfrm>
                </p:grpSpPr>
                <p:sp>
                  <p:nvSpPr>
                    <p:cNvPr id="502797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75"/>
                      <a:ext cx="2250" cy="0"/>
                    </a:xfrm>
                    <a:prstGeom prst="rect">
                      <a:avLst/>
                    </a:prstGeom>
                    <a:solidFill>
                      <a:srgbClr val="FFFFFF">
                        <a:alpha val="69000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502798" name="Group 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75"/>
                      <a:ext cx="2350" cy="0"/>
                      <a:chOff x="0" y="75"/>
                      <a:chExt cx="2350" cy="0"/>
                    </a:xfrm>
                  </p:grpSpPr>
                  <p:sp>
                    <p:nvSpPr>
                      <p:cNvPr id="502799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75"/>
                        <a:ext cx="2350" cy="0"/>
                      </a:xfrm>
                      <a:prstGeom prst="rect">
                        <a:avLst/>
                      </a:prstGeom>
                      <a:solidFill>
                        <a:srgbClr val="FFFFFF">
                          <a:alpha val="69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502800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75"/>
                        <a:ext cx="2350" cy="0"/>
                      </a:xfrm>
                      <a:prstGeom prst="rect">
                        <a:avLst/>
                      </a:prstGeom>
                      <a:solidFill>
                        <a:srgbClr val="FFFFFF">
                          <a:alpha val="69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it-IT"/>
                      </a:p>
                    </p:txBody>
                  </p:sp>
                </p:grpSp>
              </p:grpSp>
            </p:grpSp>
          </p:grpSp>
        </p:grpSp>
      </p:grpSp>
      <p:sp>
        <p:nvSpPr>
          <p:cNvPr id="502805" name="Text Box 21"/>
          <p:cNvSpPr txBox="1">
            <a:spLocks noChangeArrowheads="1"/>
          </p:cNvSpPr>
          <p:nvPr/>
        </p:nvSpPr>
        <p:spPr bwMode="auto">
          <a:xfrm>
            <a:off x="5334000" y="4953000"/>
            <a:ext cx="3429000" cy="1108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>
                <a:latin typeface="Arial" panose="020B0604020202020204" pitchFamily="34" charset="0"/>
              </a:rPr>
              <a:t> La dose diffusa dal fantoccio è state rilevata in aria ambiente </a:t>
            </a:r>
            <a:r>
              <a:rPr lang="it-IT" altLang="it-IT" u="sng">
                <a:latin typeface="Arial" panose="020B0604020202020204" pitchFamily="34" charset="0"/>
              </a:rPr>
              <a:t>all’altezza gonadi ed all’altezza occhi.</a:t>
            </a:r>
          </a:p>
        </p:txBody>
      </p:sp>
      <p:sp>
        <p:nvSpPr>
          <p:cNvPr id="502806" name="Text Box 22"/>
          <p:cNvSpPr txBox="1">
            <a:spLocks noChangeArrowheads="1"/>
          </p:cNvSpPr>
          <p:nvPr/>
        </p:nvSpPr>
        <p:spPr bwMode="auto">
          <a:xfrm>
            <a:off x="381000" y="914400"/>
            <a:ext cx="3048000" cy="18466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 dirty="0">
                <a:latin typeface="Arial" panose="020B0604020202020204" pitchFamily="34" charset="0"/>
              </a:rPr>
              <a:t> </a:t>
            </a:r>
            <a:r>
              <a:rPr lang="it-IT" altLang="it-IT" sz="1600" dirty="0">
                <a:latin typeface="Arial" panose="020B0604020202020204" pitchFamily="34" charset="0"/>
              </a:rPr>
              <a:t>Le misure sono state effettuate in modo empirico utilizzando l’angiografo nella </a:t>
            </a:r>
            <a:r>
              <a:rPr lang="it-IT" altLang="it-IT" sz="1600" u="sng" dirty="0">
                <a:latin typeface="Arial" panose="020B0604020202020204" pitchFamily="34" charset="0"/>
              </a:rPr>
              <a:t>modalità di maggior utilizzo</a:t>
            </a:r>
            <a:r>
              <a:rPr lang="it-IT" altLang="it-IT" sz="1600" dirty="0">
                <a:latin typeface="Arial" panose="020B0604020202020204" pitchFamily="34" charset="0"/>
              </a:rPr>
              <a:t> quotidiano </a:t>
            </a:r>
            <a:r>
              <a:rPr lang="it-IT" altLang="it-IT" sz="1600" dirty="0" smtClean="0">
                <a:latin typeface="Arial" panose="020B0604020202020204" pitchFamily="34" charset="0"/>
              </a:rPr>
              <a:t>dall’equipe… </a:t>
            </a:r>
            <a:r>
              <a:rPr lang="it-IT" altLang="it-IT" sz="1600" dirty="0" err="1">
                <a:latin typeface="Arial" panose="020B0604020202020204" pitchFamily="34" charset="0"/>
              </a:rPr>
              <a:t>max</a:t>
            </a:r>
            <a:r>
              <a:rPr lang="it-IT" altLang="it-IT" sz="1600" dirty="0">
                <a:latin typeface="Arial" panose="020B0604020202020204" pitchFamily="34" charset="0"/>
              </a:rPr>
              <a:t> attenzione alla ripetibilità delle misure!</a:t>
            </a:r>
            <a:endParaRPr lang="it-IT" altLang="it-IT" sz="1600" b="0" dirty="0">
              <a:latin typeface="Arial" panose="020B0604020202020204" pitchFamily="34" charset="0"/>
            </a:endParaRPr>
          </a:p>
        </p:txBody>
      </p:sp>
      <p:sp>
        <p:nvSpPr>
          <p:cNvPr id="502809" name="AutoShape 25"/>
          <p:cNvSpPr>
            <a:spLocks noChangeArrowheads="1"/>
          </p:cNvSpPr>
          <p:nvPr/>
        </p:nvSpPr>
        <p:spPr bwMode="auto">
          <a:xfrm>
            <a:off x="6705600" y="3800475"/>
            <a:ext cx="566738" cy="1000125"/>
          </a:xfrm>
          <a:prstGeom prst="downArrow">
            <a:avLst>
              <a:gd name="adj1" fmla="val 50000"/>
              <a:gd name="adj2" fmla="val 44118"/>
            </a:avLst>
          </a:prstGeom>
          <a:gradFill rotWithShape="1">
            <a:gsLst>
              <a:gs pos="0">
                <a:schemeClr val="bg1"/>
              </a:gs>
              <a:gs pos="100000">
                <a:srgbClr val="FF3300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2810" name="AutoShape 26"/>
          <p:cNvSpPr>
            <a:spLocks noChangeArrowheads="1"/>
          </p:cNvSpPr>
          <p:nvPr/>
        </p:nvSpPr>
        <p:spPr bwMode="auto">
          <a:xfrm>
            <a:off x="3657600" y="1828800"/>
            <a:ext cx="1828800" cy="457200"/>
          </a:xfrm>
          <a:prstGeom prst="rightArrow">
            <a:avLst>
              <a:gd name="adj1" fmla="val 50000"/>
              <a:gd name="adj2" fmla="val 100000"/>
            </a:avLst>
          </a:prstGeom>
          <a:gradFill rotWithShape="0">
            <a:gsLst>
              <a:gs pos="0">
                <a:schemeClr val="bg1">
                  <a:alpha val="69000"/>
                </a:schemeClr>
              </a:gs>
              <a:gs pos="100000">
                <a:srgbClr val="FF3300"/>
              </a:gs>
            </a:gsLst>
            <a:lin ang="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02826" name="Group 42"/>
          <p:cNvGrpSpPr>
            <a:grpSpLocks/>
          </p:cNvGrpSpPr>
          <p:nvPr/>
        </p:nvGrpSpPr>
        <p:grpSpPr bwMode="auto">
          <a:xfrm>
            <a:off x="4267200" y="2819400"/>
            <a:ext cx="4648200" cy="838200"/>
            <a:chOff x="2688" y="1776"/>
            <a:chExt cx="2928" cy="528"/>
          </a:xfrm>
        </p:grpSpPr>
        <p:sp>
          <p:nvSpPr>
            <p:cNvPr id="502812" name="AutoShape 28"/>
            <p:cNvSpPr>
              <a:spLocks noChangeArrowheads="1"/>
            </p:cNvSpPr>
            <p:nvPr/>
          </p:nvSpPr>
          <p:spPr bwMode="auto">
            <a:xfrm>
              <a:off x="2688" y="1776"/>
              <a:ext cx="2928" cy="528"/>
            </a:xfrm>
            <a:prstGeom prst="cloudCallout">
              <a:avLst>
                <a:gd name="adj1" fmla="val 8162"/>
                <a:gd name="adj2" fmla="val -85986"/>
              </a:avLst>
            </a:prstGeom>
            <a:solidFill>
              <a:srgbClr val="66FF66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it-IT" altLang="it-IT"/>
            </a:p>
          </p:txBody>
        </p:sp>
        <p:sp>
          <p:nvSpPr>
            <p:cNvPr id="502811" name="Text Box 27"/>
            <p:cNvSpPr txBox="1">
              <a:spLocks noChangeArrowheads="1"/>
            </p:cNvSpPr>
            <p:nvPr/>
          </p:nvSpPr>
          <p:spPr bwMode="auto">
            <a:xfrm>
              <a:off x="2928" y="1920"/>
              <a:ext cx="25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sz="1400"/>
                <a:t>LOW DOSE – 83kV / 5.3 mAs - FOV 31 cm</a:t>
              </a:r>
            </a:p>
          </p:txBody>
        </p:sp>
      </p:grpSp>
      <p:sp>
        <p:nvSpPr>
          <p:cNvPr id="502817" name="Text Box 33"/>
          <p:cNvSpPr txBox="1">
            <a:spLocks noChangeArrowheads="1"/>
          </p:cNvSpPr>
          <p:nvPr/>
        </p:nvSpPr>
        <p:spPr bwMode="auto">
          <a:xfrm>
            <a:off x="152400" y="3794125"/>
            <a:ext cx="2514600" cy="2987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 sz="1500">
                <a:latin typeface="Arial" panose="020B0604020202020204" pitchFamily="34" charset="0"/>
              </a:rPr>
              <a:t> I dati rilevati con e senza l’utilizzo di paratie anti X sono stati elaborati graficamente per permettere </a:t>
            </a:r>
            <a:r>
              <a:rPr lang="it-IT" altLang="it-IT" sz="1500" u="sng">
                <a:latin typeface="Arial" panose="020B0604020202020204" pitchFamily="34" charset="0"/>
              </a:rPr>
              <a:t>considerazioni e confronto</a:t>
            </a:r>
            <a:r>
              <a:rPr lang="it-IT" altLang="it-IT" sz="1500">
                <a:latin typeface="Arial" panose="020B0604020202020204" pitchFamily="34" charset="0"/>
              </a:rPr>
              <a:t>.</a:t>
            </a:r>
          </a:p>
          <a:p>
            <a:pPr algn="ctr">
              <a:spcBef>
                <a:spcPct val="50000"/>
              </a:spcBef>
              <a:buClr>
                <a:srgbClr val="FF3300"/>
              </a:buClr>
            </a:pPr>
            <a:r>
              <a:rPr lang="it-IT" altLang="it-IT" sz="1500">
                <a:latin typeface="Arial" panose="020B0604020202020204" pitchFamily="34" charset="0"/>
              </a:rPr>
              <a:t>Si riportano unicamente le</a:t>
            </a:r>
            <a:r>
              <a:rPr lang="it-IT" altLang="it-IT" sz="1500" u="sng">
                <a:latin typeface="Arial" panose="020B0604020202020204" pitchFamily="34" charset="0"/>
              </a:rPr>
              <a:t> rilevazioni più significative in termini di dose, distanza e posizione!</a:t>
            </a:r>
          </a:p>
        </p:txBody>
      </p:sp>
      <p:pic>
        <p:nvPicPr>
          <p:cNvPr id="502824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86400"/>
            <a:ext cx="1447800" cy="11985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2825" name="AutoShape 41"/>
          <p:cNvSpPr>
            <a:spLocks noChangeArrowheads="1"/>
          </p:cNvSpPr>
          <p:nvPr/>
        </p:nvSpPr>
        <p:spPr bwMode="auto">
          <a:xfrm flipH="1">
            <a:off x="3048000" y="4800600"/>
            <a:ext cx="2057400" cy="457200"/>
          </a:xfrm>
          <a:prstGeom prst="curvedDownArrow">
            <a:avLst>
              <a:gd name="adj1" fmla="val 90000"/>
              <a:gd name="adj2" fmla="val 180000"/>
              <a:gd name="adj3" fmla="val 30556"/>
            </a:avLst>
          </a:prstGeom>
          <a:gradFill rotWithShape="0">
            <a:gsLst>
              <a:gs pos="0">
                <a:srgbClr val="FF3300"/>
              </a:gs>
              <a:gs pos="100000">
                <a:schemeClr val="bg1">
                  <a:alpha val="69000"/>
                </a:schemeClr>
              </a:gs>
            </a:gsLst>
            <a:lin ang="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1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E8AB-C00D-41E5-92CA-8B02870E3861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461838" name="Text Box 14"/>
          <p:cNvSpPr txBox="1">
            <a:spLocks noChangeArrowheads="1"/>
          </p:cNvSpPr>
          <p:nvPr/>
        </p:nvSpPr>
        <p:spPr bwMode="auto">
          <a:xfrm>
            <a:off x="0" y="0"/>
            <a:ext cx="9525000" cy="747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555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43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…RILEVAZIONI ED ANALISI (3)…</a:t>
            </a:r>
          </a:p>
        </p:txBody>
      </p:sp>
      <p:sp>
        <p:nvSpPr>
          <p:cNvPr id="461839" name="Text Box 15"/>
          <p:cNvSpPr txBox="1">
            <a:spLocks noChangeArrowheads="1"/>
          </p:cNvSpPr>
          <p:nvPr/>
        </p:nvSpPr>
        <p:spPr bwMode="auto">
          <a:xfrm>
            <a:off x="1447800" y="762000"/>
            <a:ext cx="6248400" cy="40481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</a:pPr>
            <a:r>
              <a:rPr lang="it-IT" altLang="it-IT" sz="1800" u="sng">
                <a:latin typeface="Arial" panose="020B0604020202020204" pitchFamily="34" charset="0"/>
              </a:rPr>
              <a:t>DATI</a:t>
            </a:r>
            <a:r>
              <a:rPr lang="it-IT" altLang="it-IT" sz="1800">
                <a:latin typeface="Arial" panose="020B0604020202020204" pitchFamily="34" charset="0"/>
              </a:rPr>
              <a:t> DOSE DIFFUSA ALTEZZA GONADI-ADDOME</a:t>
            </a:r>
          </a:p>
        </p:txBody>
      </p:sp>
      <p:grpSp>
        <p:nvGrpSpPr>
          <p:cNvPr id="461893" name="Group 69"/>
          <p:cNvGrpSpPr>
            <a:grpSpLocks/>
          </p:cNvGrpSpPr>
          <p:nvPr/>
        </p:nvGrpSpPr>
        <p:grpSpPr bwMode="auto">
          <a:xfrm>
            <a:off x="381000" y="1447800"/>
            <a:ext cx="6096000" cy="4953000"/>
            <a:chOff x="0" y="0"/>
            <a:chExt cx="2473" cy="1694"/>
          </a:xfrm>
        </p:grpSpPr>
        <p:sp>
          <p:nvSpPr>
            <p:cNvPr id="461842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1562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2000" u="sng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GONADI-ADDOME</a:t>
              </a:r>
              <a:endParaRPr lang="it-IT" altLang="it-IT" sz="2000" u="sng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843" name="Rectangle 19"/>
            <p:cNvSpPr>
              <a:spLocks noChangeArrowheads="1"/>
            </p:cNvSpPr>
            <p:nvPr/>
          </p:nvSpPr>
          <p:spPr bwMode="auto">
            <a:xfrm>
              <a:off x="1562" y="0"/>
              <a:ext cx="422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44" name="Rectangle 20"/>
            <p:cNvSpPr>
              <a:spLocks noChangeArrowheads="1"/>
            </p:cNvSpPr>
            <p:nvPr/>
          </p:nvSpPr>
          <p:spPr bwMode="auto">
            <a:xfrm>
              <a:off x="1984" y="0"/>
              <a:ext cx="48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45" name="Rectangle 21"/>
            <p:cNvSpPr>
              <a:spLocks noChangeArrowheads="1"/>
            </p:cNvSpPr>
            <p:nvPr/>
          </p:nvSpPr>
          <p:spPr bwMode="auto">
            <a:xfrm>
              <a:off x="0" y="154"/>
              <a:ext cx="595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46" name="Rectangle 22"/>
            <p:cNvSpPr>
              <a:spLocks noChangeArrowheads="1"/>
            </p:cNvSpPr>
            <p:nvPr/>
          </p:nvSpPr>
          <p:spPr bwMode="auto">
            <a:xfrm>
              <a:off x="595" y="154"/>
              <a:ext cx="967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47" name="Rectangle 23"/>
            <p:cNvSpPr>
              <a:spLocks noChangeArrowheads="1"/>
            </p:cNvSpPr>
            <p:nvPr/>
          </p:nvSpPr>
          <p:spPr bwMode="auto">
            <a:xfrm>
              <a:off x="1562" y="154"/>
              <a:ext cx="422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48" name="Rectangle 24"/>
            <p:cNvSpPr>
              <a:spLocks noChangeArrowheads="1"/>
            </p:cNvSpPr>
            <p:nvPr/>
          </p:nvSpPr>
          <p:spPr bwMode="auto">
            <a:xfrm>
              <a:off x="1984" y="154"/>
              <a:ext cx="489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53" name="Rectangle 29"/>
            <p:cNvSpPr>
              <a:spLocks noChangeArrowheads="1"/>
            </p:cNvSpPr>
            <p:nvPr/>
          </p:nvSpPr>
          <p:spPr bwMode="auto">
            <a:xfrm>
              <a:off x="0" y="510"/>
              <a:ext cx="595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0,25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54" name="Rectangle 30"/>
            <p:cNvSpPr>
              <a:spLocks noChangeArrowheads="1"/>
            </p:cNvSpPr>
            <p:nvPr/>
          </p:nvSpPr>
          <p:spPr bwMode="auto">
            <a:xfrm>
              <a:off x="595" y="510"/>
              <a:ext cx="967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9,065 mSv/h</a:t>
              </a:r>
            </a:p>
          </p:txBody>
        </p:sp>
        <p:sp>
          <p:nvSpPr>
            <p:cNvPr id="461855" name="Rectangle 31"/>
            <p:cNvSpPr>
              <a:spLocks noChangeArrowheads="1"/>
            </p:cNvSpPr>
            <p:nvPr/>
          </p:nvSpPr>
          <p:spPr bwMode="auto">
            <a:xfrm>
              <a:off x="1562" y="510"/>
              <a:ext cx="422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56" name="Rectangle 32"/>
            <p:cNvSpPr>
              <a:spLocks noChangeArrowheads="1"/>
            </p:cNvSpPr>
            <p:nvPr/>
          </p:nvSpPr>
          <p:spPr bwMode="auto">
            <a:xfrm>
              <a:off x="1984" y="510"/>
              <a:ext cx="48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57" name="Rectangle 33"/>
            <p:cNvSpPr>
              <a:spLocks noChangeArrowheads="1"/>
            </p:cNvSpPr>
            <p:nvPr/>
          </p:nvSpPr>
          <p:spPr bwMode="auto">
            <a:xfrm>
              <a:off x="0" y="664"/>
              <a:ext cx="595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0,5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58" name="Rectangle 34"/>
            <p:cNvSpPr>
              <a:spLocks noChangeArrowheads="1"/>
            </p:cNvSpPr>
            <p:nvPr/>
          </p:nvSpPr>
          <p:spPr bwMode="auto">
            <a:xfrm>
              <a:off x="595" y="664"/>
              <a:ext cx="967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6,950 mSv/h</a:t>
              </a:r>
            </a:p>
          </p:txBody>
        </p:sp>
        <p:sp>
          <p:nvSpPr>
            <p:cNvPr id="461859" name="Rectangle 35"/>
            <p:cNvSpPr>
              <a:spLocks noChangeArrowheads="1"/>
            </p:cNvSpPr>
            <p:nvPr/>
          </p:nvSpPr>
          <p:spPr bwMode="auto">
            <a:xfrm>
              <a:off x="1562" y="664"/>
              <a:ext cx="422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60" name="Rectangle 36"/>
            <p:cNvSpPr>
              <a:spLocks noChangeArrowheads="1"/>
            </p:cNvSpPr>
            <p:nvPr/>
          </p:nvSpPr>
          <p:spPr bwMode="auto">
            <a:xfrm>
              <a:off x="1984" y="664"/>
              <a:ext cx="48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61" name="Rectangle 37"/>
            <p:cNvSpPr>
              <a:spLocks noChangeArrowheads="1"/>
            </p:cNvSpPr>
            <p:nvPr/>
          </p:nvSpPr>
          <p:spPr bwMode="auto">
            <a:xfrm>
              <a:off x="0" y="818"/>
              <a:ext cx="595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62" name="Rectangle 38"/>
            <p:cNvSpPr>
              <a:spLocks noChangeArrowheads="1"/>
            </p:cNvSpPr>
            <p:nvPr/>
          </p:nvSpPr>
          <p:spPr bwMode="auto">
            <a:xfrm>
              <a:off x="595" y="818"/>
              <a:ext cx="967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1,797 mSv/h</a:t>
              </a:r>
            </a:p>
          </p:txBody>
        </p:sp>
        <p:sp>
          <p:nvSpPr>
            <p:cNvPr id="461863" name="Rectangle 39"/>
            <p:cNvSpPr>
              <a:spLocks noChangeArrowheads="1"/>
            </p:cNvSpPr>
            <p:nvPr/>
          </p:nvSpPr>
          <p:spPr bwMode="auto">
            <a:xfrm>
              <a:off x="1562" y="818"/>
              <a:ext cx="422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64" name="Rectangle 40"/>
            <p:cNvSpPr>
              <a:spLocks noChangeArrowheads="1"/>
            </p:cNvSpPr>
            <p:nvPr/>
          </p:nvSpPr>
          <p:spPr bwMode="auto">
            <a:xfrm>
              <a:off x="1984" y="818"/>
              <a:ext cx="48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65" name="Rectangle 41"/>
            <p:cNvSpPr>
              <a:spLocks noChangeArrowheads="1"/>
            </p:cNvSpPr>
            <p:nvPr/>
          </p:nvSpPr>
          <p:spPr bwMode="auto">
            <a:xfrm>
              <a:off x="0" y="972"/>
              <a:ext cx="595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66" name="Rectangle 42"/>
            <p:cNvSpPr>
              <a:spLocks noChangeArrowheads="1"/>
            </p:cNvSpPr>
            <p:nvPr/>
          </p:nvSpPr>
          <p:spPr bwMode="auto">
            <a:xfrm>
              <a:off x="595" y="972"/>
              <a:ext cx="967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0,630 mSv/h</a:t>
              </a:r>
              <a:endParaRPr lang="it-IT" altLang="it-IT" sz="17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867" name="Rectangle 43"/>
            <p:cNvSpPr>
              <a:spLocks noChangeArrowheads="1"/>
            </p:cNvSpPr>
            <p:nvPr/>
          </p:nvSpPr>
          <p:spPr bwMode="auto">
            <a:xfrm>
              <a:off x="1562" y="972"/>
              <a:ext cx="422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68" name="Rectangle 44"/>
            <p:cNvSpPr>
              <a:spLocks noChangeArrowheads="1"/>
            </p:cNvSpPr>
            <p:nvPr/>
          </p:nvSpPr>
          <p:spPr bwMode="auto">
            <a:xfrm>
              <a:off x="1984" y="972"/>
              <a:ext cx="48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69" name="Rectangle 45"/>
            <p:cNvSpPr>
              <a:spLocks noChangeArrowheads="1"/>
            </p:cNvSpPr>
            <p:nvPr/>
          </p:nvSpPr>
          <p:spPr bwMode="auto">
            <a:xfrm>
              <a:off x="0" y="1126"/>
              <a:ext cx="595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70" name="Rectangle 46"/>
            <p:cNvSpPr>
              <a:spLocks noChangeArrowheads="1"/>
            </p:cNvSpPr>
            <p:nvPr/>
          </p:nvSpPr>
          <p:spPr bwMode="auto">
            <a:xfrm>
              <a:off x="595" y="1126"/>
              <a:ext cx="967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71" name="Rectangle 47"/>
            <p:cNvSpPr>
              <a:spLocks noChangeArrowheads="1"/>
            </p:cNvSpPr>
            <p:nvPr/>
          </p:nvSpPr>
          <p:spPr bwMode="auto">
            <a:xfrm>
              <a:off x="1562" y="1126"/>
              <a:ext cx="422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72" name="Rectangle 48"/>
            <p:cNvSpPr>
              <a:spLocks noChangeArrowheads="1"/>
            </p:cNvSpPr>
            <p:nvPr/>
          </p:nvSpPr>
          <p:spPr bwMode="auto">
            <a:xfrm>
              <a:off x="1984" y="1126"/>
              <a:ext cx="489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73" name="Rectangle 49"/>
            <p:cNvSpPr>
              <a:spLocks noChangeArrowheads="1"/>
            </p:cNvSpPr>
            <p:nvPr/>
          </p:nvSpPr>
          <p:spPr bwMode="auto">
            <a:xfrm>
              <a:off x="0" y="1232"/>
              <a:ext cx="595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0,5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74" name="Rectangle 50"/>
            <p:cNvSpPr>
              <a:spLocks noChangeArrowheads="1"/>
            </p:cNvSpPr>
            <p:nvPr/>
          </p:nvSpPr>
          <p:spPr bwMode="auto">
            <a:xfrm>
              <a:off x="595" y="1232"/>
              <a:ext cx="967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0,080 mSv/h</a:t>
              </a:r>
              <a:endParaRPr lang="it-IT" altLang="it-IT" sz="17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875" name="Rectangle 51"/>
            <p:cNvSpPr>
              <a:spLocks noChangeArrowheads="1"/>
            </p:cNvSpPr>
            <p:nvPr/>
          </p:nvSpPr>
          <p:spPr bwMode="auto">
            <a:xfrm>
              <a:off x="1562" y="1232"/>
              <a:ext cx="422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76" name="Rectangle 52"/>
            <p:cNvSpPr>
              <a:spLocks noChangeArrowheads="1"/>
            </p:cNvSpPr>
            <p:nvPr/>
          </p:nvSpPr>
          <p:spPr bwMode="auto">
            <a:xfrm>
              <a:off x="1984" y="1232"/>
              <a:ext cx="48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77" name="Rectangle 53"/>
            <p:cNvSpPr>
              <a:spLocks noChangeArrowheads="1"/>
            </p:cNvSpPr>
            <p:nvPr/>
          </p:nvSpPr>
          <p:spPr bwMode="auto">
            <a:xfrm>
              <a:off x="0" y="1386"/>
              <a:ext cx="595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78" name="Rectangle 54"/>
            <p:cNvSpPr>
              <a:spLocks noChangeArrowheads="1"/>
            </p:cNvSpPr>
            <p:nvPr/>
          </p:nvSpPr>
          <p:spPr bwMode="auto">
            <a:xfrm>
              <a:off x="595" y="1386"/>
              <a:ext cx="967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0,070 mSv/h</a:t>
              </a:r>
              <a:endParaRPr lang="it-IT" altLang="it-IT" sz="17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879" name="Rectangle 55"/>
            <p:cNvSpPr>
              <a:spLocks noChangeArrowheads="1"/>
            </p:cNvSpPr>
            <p:nvPr/>
          </p:nvSpPr>
          <p:spPr bwMode="auto">
            <a:xfrm>
              <a:off x="1562" y="1386"/>
              <a:ext cx="422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80" name="Rectangle 56"/>
            <p:cNvSpPr>
              <a:spLocks noChangeArrowheads="1"/>
            </p:cNvSpPr>
            <p:nvPr/>
          </p:nvSpPr>
          <p:spPr bwMode="auto">
            <a:xfrm>
              <a:off x="1984" y="1386"/>
              <a:ext cx="48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61881" name="Rectangle 57"/>
            <p:cNvSpPr>
              <a:spLocks noChangeArrowheads="1"/>
            </p:cNvSpPr>
            <p:nvPr/>
          </p:nvSpPr>
          <p:spPr bwMode="auto">
            <a:xfrm>
              <a:off x="0" y="1540"/>
              <a:ext cx="595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82" name="Rectangle 58"/>
            <p:cNvSpPr>
              <a:spLocks noChangeArrowheads="1"/>
            </p:cNvSpPr>
            <p:nvPr/>
          </p:nvSpPr>
          <p:spPr bwMode="auto">
            <a:xfrm>
              <a:off x="595" y="1540"/>
              <a:ext cx="967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0,035 mSv/h</a:t>
              </a:r>
              <a:endParaRPr lang="it-IT" altLang="it-IT" sz="17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883" name="Rectangle 59"/>
            <p:cNvSpPr>
              <a:spLocks noChangeArrowheads="1"/>
            </p:cNvSpPr>
            <p:nvPr/>
          </p:nvSpPr>
          <p:spPr bwMode="auto">
            <a:xfrm>
              <a:off x="1562" y="1540"/>
              <a:ext cx="422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it-IT" altLang="it-IT" sz="1700">
                <a:latin typeface="Times New Roman" panose="02020603050405020304" pitchFamily="18" charset="0"/>
              </a:endParaRPr>
            </a:p>
          </p:txBody>
        </p:sp>
        <p:sp>
          <p:nvSpPr>
            <p:cNvPr id="461884" name="Rectangle 60"/>
            <p:cNvSpPr>
              <a:spLocks noChangeArrowheads="1"/>
            </p:cNvSpPr>
            <p:nvPr/>
          </p:nvSpPr>
          <p:spPr bwMode="auto">
            <a:xfrm>
              <a:off x="1984" y="1540"/>
              <a:ext cx="48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grpSp>
          <p:nvGrpSpPr>
            <p:cNvPr id="461886" name="Group 62"/>
            <p:cNvGrpSpPr>
              <a:grpSpLocks/>
            </p:cNvGrpSpPr>
            <p:nvPr/>
          </p:nvGrpSpPr>
          <p:grpSpPr bwMode="auto">
            <a:xfrm>
              <a:off x="0" y="260"/>
              <a:ext cx="595" cy="250"/>
              <a:chOff x="0" y="260"/>
              <a:chExt cx="595" cy="250"/>
            </a:xfrm>
          </p:grpSpPr>
          <p:sp>
            <p:nvSpPr>
              <p:cNvPr id="461849" name="Rectangle 25"/>
              <p:cNvSpPr>
                <a:spLocks noChangeArrowheads="1"/>
              </p:cNvSpPr>
              <p:nvPr/>
            </p:nvSpPr>
            <p:spPr bwMode="auto">
              <a:xfrm>
                <a:off x="0" y="260"/>
                <a:ext cx="595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pPr algn="ctr" fontAlgn="b">
                  <a:buFontTx/>
                  <a:buNone/>
                </a:pPr>
                <a:r>
                  <a:rPr lang="it-IT" altLang="it-IT" sz="1700">
                    <a:latin typeface="Arial" panose="020B0604020202020204" pitchFamily="34" charset="0"/>
                    <a:cs typeface="Arial" panose="020B0604020202020204" pitchFamily="34" charset="0"/>
                  </a:rPr>
                  <a:t>DISTANZA [m]</a:t>
                </a:r>
                <a:endParaRPr lang="it-IT" altLang="it-IT" sz="17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61885" name="Rectangle 61"/>
              <p:cNvSpPr>
                <a:spLocks noChangeArrowheads="1"/>
              </p:cNvSpPr>
              <p:nvPr/>
            </p:nvSpPr>
            <p:spPr bwMode="auto">
              <a:xfrm>
                <a:off x="0" y="260"/>
                <a:ext cx="595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461888" name="Group 64"/>
            <p:cNvGrpSpPr>
              <a:grpSpLocks/>
            </p:cNvGrpSpPr>
            <p:nvPr/>
          </p:nvGrpSpPr>
          <p:grpSpPr bwMode="auto">
            <a:xfrm>
              <a:off x="595" y="260"/>
              <a:ext cx="967" cy="250"/>
              <a:chOff x="595" y="260"/>
              <a:chExt cx="967" cy="250"/>
            </a:xfrm>
          </p:grpSpPr>
          <p:sp>
            <p:nvSpPr>
              <p:cNvPr id="461850" name="Rectangle 26"/>
              <p:cNvSpPr>
                <a:spLocks noChangeArrowheads="1"/>
              </p:cNvSpPr>
              <p:nvPr/>
            </p:nvSpPr>
            <p:spPr bwMode="auto">
              <a:xfrm>
                <a:off x="595" y="260"/>
                <a:ext cx="967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pPr algn="ctr" fontAlgn="b">
                  <a:buFontTx/>
                  <a:buNone/>
                </a:pPr>
                <a:r>
                  <a:rPr lang="it-IT" altLang="it-IT" sz="170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RATEO DI DOSE MEDIO (su 5 misure)</a:t>
                </a:r>
                <a:r>
                  <a:rPr lang="it-IT" altLang="it-IT" sz="17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it-IT" altLang="it-IT" sz="17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61887" name="Rectangle 63"/>
              <p:cNvSpPr>
                <a:spLocks noChangeArrowheads="1"/>
              </p:cNvSpPr>
              <p:nvPr/>
            </p:nvSpPr>
            <p:spPr bwMode="auto">
              <a:xfrm>
                <a:off x="595" y="260"/>
                <a:ext cx="967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461890" name="Group 66"/>
            <p:cNvGrpSpPr>
              <a:grpSpLocks/>
            </p:cNvGrpSpPr>
            <p:nvPr/>
          </p:nvGrpSpPr>
          <p:grpSpPr bwMode="auto">
            <a:xfrm>
              <a:off x="1562" y="260"/>
              <a:ext cx="422" cy="250"/>
              <a:chOff x="1562" y="260"/>
              <a:chExt cx="422" cy="250"/>
            </a:xfrm>
          </p:grpSpPr>
          <p:sp>
            <p:nvSpPr>
              <p:cNvPr id="461851" name="Rectangle 27"/>
              <p:cNvSpPr>
                <a:spLocks noChangeArrowheads="1"/>
              </p:cNvSpPr>
              <p:nvPr/>
            </p:nvSpPr>
            <p:spPr bwMode="auto">
              <a:xfrm>
                <a:off x="1562" y="260"/>
                <a:ext cx="422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pPr algn="ctr" fontAlgn="b">
                  <a:buFontTx/>
                  <a:buNone/>
                </a:pPr>
                <a:r>
                  <a:rPr lang="it-IT" altLang="it-IT" sz="1700">
                    <a:latin typeface="Arial" panose="020B0604020202020204" pitchFamily="34" charset="0"/>
                    <a:cs typeface="Arial" panose="020B0604020202020204" pitchFamily="34" charset="0"/>
                  </a:rPr>
                  <a:t>con paratie</a:t>
                </a:r>
                <a:endParaRPr lang="it-IT" altLang="it-IT" sz="17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61889" name="Rectangle 65"/>
              <p:cNvSpPr>
                <a:spLocks noChangeArrowheads="1"/>
              </p:cNvSpPr>
              <p:nvPr/>
            </p:nvSpPr>
            <p:spPr bwMode="auto">
              <a:xfrm>
                <a:off x="1562" y="260"/>
                <a:ext cx="422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461892" name="Group 68"/>
            <p:cNvGrpSpPr>
              <a:grpSpLocks/>
            </p:cNvGrpSpPr>
            <p:nvPr/>
          </p:nvGrpSpPr>
          <p:grpSpPr bwMode="auto">
            <a:xfrm>
              <a:off x="1984" y="260"/>
              <a:ext cx="489" cy="250"/>
              <a:chOff x="1984" y="260"/>
              <a:chExt cx="489" cy="250"/>
            </a:xfrm>
          </p:grpSpPr>
          <p:sp>
            <p:nvSpPr>
              <p:cNvPr id="461852" name="Rectangle 28"/>
              <p:cNvSpPr>
                <a:spLocks noChangeArrowheads="1"/>
              </p:cNvSpPr>
              <p:nvPr/>
            </p:nvSpPr>
            <p:spPr bwMode="auto">
              <a:xfrm>
                <a:off x="1984" y="260"/>
                <a:ext cx="489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pPr algn="ctr" fontAlgn="b">
                  <a:buFontTx/>
                  <a:buNone/>
                </a:pPr>
                <a:r>
                  <a:rPr lang="it-IT" altLang="it-IT" sz="1700">
                    <a:latin typeface="Arial" panose="020B0604020202020204" pitchFamily="34" charset="0"/>
                    <a:cs typeface="Arial" panose="020B0604020202020204" pitchFamily="34" charset="0"/>
                  </a:rPr>
                  <a:t>senza paratie</a:t>
                </a:r>
                <a:endParaRPr lang="it-IT" altLang="it-IT" sz="17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61891" name="Rectangle 67"/>
              <p:cNvSpPr>
                <a:spLocks noChangeArrowheads="1"/>
              </p:cNvSpPr>
              <p:nvPr/>
            </p:nvSpPr>
            <p:spPr bwMode="auto">
              <a:xfrm>
                <a:off x="1984" y="260"/>
                <a:ext cx="489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461898" name="Oval 74"/>
          <p:cNvSpPr>
            <a:spLocks noChangeArrowheads="1"/>
          </p:cNvSpPr>
          <p:nvPr/>
        </p:nvSpPr>
        <p:spPr bwMode="auto">
          <a:xfrm>
            <a:off x="4191000" y="2286000"/>
            <a:ext cx="1066800" cy="7620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61899" name="Oval 75"/>
          <p:cNvSpPr>
            <a:spLocks noChangeArrowheads="1"/>
          </p:cNvSpPr>
          <p:nvPr/>
        </p:nvSpPr>
        <p:spPr bwMode="auto">
          <a:xfrm>
            <a:off x="5334000" y="2286000"/>
            <a:ext cx="1066800" cy="7620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61900" name="Line 76"/>
          <p:cNvSpPr>
            <a:spLocks noChangeShapeType="1"/>
          </p:cNvSpPr>
          <p:nvPr/>
        </p:nvSpPr>
        <p:spPr bwMode="auto">
          <a:xfrm>
            <a:off x="381000" y="4902200"/>
            <a:ext cx="60960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61902" name="Oval 78"/>
          <p:cNvSpPr>
            <a:spLocks noChangeArrowheads="1"/>
          </p:cNvSpPr>
          <p:nvPr/>
        </p:nvSpPr>
        <p:spPr bwMode="auto">
          <a:xfrm>
            <a:off x="609600" y="3352800"/>
            <a:ext cx="3429000" cy="609600"/>
          </a:xfrm>
          <a:prstGeom prst="ellipse">
            <a:avLst/>
          </a:prstGeom>
          <a:noFill/>
          <a:ln w="762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61903" name="Oval 79"/>
          <p:cNvSpPr>
            <a:spLocks noChangeArrowheads="1"/>
          </p:cNvSpPr>
          <p:nvPr/>
        </p:nvSpPr>
        <p:spPr bwMode="auto">
          <a:xfrm>
            <a:off x="609600" y="5029200"/>
            <a:ext cx="3429000" cy="609600"/>
          </a:xfrm>
          <a:prstGeom prst="ellipse">
            <a:avLst/>
          </a:prstGeom>
          <a:noFill/>
          <a:ln w="762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61901" name="AutoShape 77"/>
          <p:cNvSpPr>
            <a:spLocks noChangeArrowheads="1"/>
          </p:cNvSpPr>
          <p:nvPr/>
        </p:nvSpPr>
        <p:spPr bwMode="auto">
          <a:xfrm>
            <a:off x="6422277" y="1143000"/>
            <a:ext cx="2683623" cy="3886200"/>
          </a:xfrm>
          <a:prstGeom prst="cloudCallout">
            <a:avLst>
              <a:gd name="adj1" fmla="val -19634"/>
              <a:gd name="adj2" fmla="val 58741"/>
            </a:avLst>
          </a:prstGeom>
          <a:solidFill>
            <a:srgbClr val="66FF66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it-IT" altLang="it-IT"/>
          </a:p>
        </p:txBody>
      </p:sp>
      <p:sp>
        <p:nvSpPr>
          <p:cNvPr id="461904" name="Text Box 80"/>
          <p:cNvSpPr txBox="1">
            <a:spLocks noChangeArrowheads="1"/>
          </p:cNvSpPr>
          <p:nvPr/>
        </p:nvSpPr>
        <p:spPr bwMode="auto">
          <a:xfrm>
            <a:off x="6805613" y="1535113"/>
            <a:ext cx="2324100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600" u="sng" dirty="0"/>
              <a:t>Si consideri che il fondo naturale è stimato in </a:t>
            </a:r>
            <a:r>
              <a:rPr lang="it-IT" altLang="it-IT" sz="1600" u="sng" dirty="0">
                <a:solidFill>
                  <a:srgbClr val="0000FF"/>
                </a:solidFill>
              </a:rPr>
              <a:t>0,28 </a:t>
            </a:r>
            <a:r>
              <a:rPr lang="it-IT" altLang="it-IT" sz="1600" u="sng" dirty="0" err="1">
                <a:solidFill>
                  <a:srgbClr val="0000FF"/>
                </a:solidFill>
                <a:cs typeface="Arial" panose="020B0604020202020204" pitchFamily="34" charset="0"/>
              </a:rPr>
              <a:t>μSv</a:t>
            </a:r>
            <a:r>
              <a:rPr lang="it-IT" altLang="it-IT" sz="1600" u="sng" dirty="0">
                <a:solidFill>
                  <a:srgbClr val="0000FF"/>
                </a:solidFill>
                <a:cs typeface="Arial" panose="020B0604020202020204" pitchFamily="34" charset="0"/>
              </a:rPr>
              <a:t>/h</a:t>
            </a:r>
            <a:r>
              <a:rPr lang="it-IT" altLang="it-IT" sz="700" u="sng" dirty="0">
                <a:cs typeface="Arial" panose="020B0604020202020204" pitchFamily="34" charset="0"/>
              </a:rPr>
              <a:t>..(</a:t>
            </a:r>
            <a:r>
              <a:rPr lang="it-IT" altLang="it-IT" sz="700" u="sng" dirty="0">
                <a:latin typeface="Arial" panose="020B0604020202020204" pitchFamily="34" charset="0"/>
              </a:rPr>
              <a:t>Picano E. </a:t>
            </a:r>
            <a:r>
              <a:rPr lang="it-IT" altLang="it-IT" sz="700" u="sng" dirty="0" err="1">
                <a:latin typeface="Arial" panose="020B0604020202020204" pitchFamily="34" charset="0"/>
              </a:rPr>
              <a:t>Am</a:t>
            </a:r>
            <a:r>
              <a:rPr lang="it-IT" altLang="it-IT" sz="700" u="sng" dirty="0">
                <a:latin typeface="Arial" panose="020B0604020202020204" pitchFamily="34" charset="0"/>
              </a:rPr>
              <a:t> J </a:t>
            </a:r>
            <a:r>
              <a:rPr lang="it-IT" altLang="it-IT" sz="700" u="sng" dirty="0" err="1">
                <a:latin typeface="Arial" panose="020B0604020202020204" pitchFamily="34" charset="0"/>
              </a:rPr>
              <a:t>Med</a:t>
            </a:r>
            <a:r>
              <a:rPr lang="it-IT" altLang="it-IT" sz="700" u="sng" dirty="0">
                <a:latin typeface="Arial" panose="020B0604020202020204" pitchFamily="34" charset="0"/>
              </a:rPr>
              <a:t> 2003)</a:t>
            </a:r>
            <a:r>
              <a:rPr lang="it-IT" altLang="it-IT" sz="1600" u="sng" dirty="0">
                <a:cs typeface="Arial" panose="020B0604020202020204" pitchFamily="34" charset="0"/>
              </a:rPr>
              <a:t> …anche se è più corretto stimarlo nell’anno solare: </a:t>
            </a:r>
            <a:r>
              <a:rPr lang="it-IT" altLang="it-IT" sz="1600" u="sng" dirty="0" smtClean="0">
                <a:solidFill>
                  <a:srgbClr val="0000FF"/>
                </a:solidFill>
              </a:rPr>
              <a:t>2,4-3 </a:t>
            </a:r>
            <a:r>
              <a:rPr lang="it-IT" altLang="it-IT" sz="1600" u="sng" dirty="0" err="1">
                <a:solidFill>
                  <a:srgbClr val="0000FF"/>
                </a:solidFill>
              </a:rPr>
              <a:t>m</a:t>
            </a:r>
            <a:r>
              <a:rPr lang="it-IT" altLang="it-IT" sz="1600" u="sng" dirty="0" err="1">
                <a:solidFill>
                  <a:srgbClr val="0000FF"/>
                </a:solidFill>
                <a:cs typeface="Arial" panose="020B0604020202020204" pitchFamily="34" charset="0"/>
              </a:rPr>
              <a:t>Sv</a:t>
            </a:r>
            <a:r>
              <a:rPr lang="it-IT" altLang="it-IT" sz="1600" u="sng" dirty="0">
                <a:solidFill>
                  <a:srgbClr val="0000FF"/>
                </a:solidFill>
                <a:cs typeface="Arial" panose="020B0604020202020204" pitchFamily="34" charset="0"/>
              </a:rPr>
              <a:t>/y</a:t>
            </a:r>
          </a:p>
          <a:p>
            <a:pPr algn="ctr">
              <a:spcBef>
                <a:spcPct val="50000"/>
              </a:spcBef>
            </a:pPr>
            <a:endParaRPr lang="it-IT" altLang="it-IT" u="sng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grpSp>
        <p:nvGrpSpPr>
          <p:cNvPr id="461924" name="Group 100"/>
          <p:cNvGrpSpPr>
            <a:grpSpLocks/>
          </p:cNvGrpSpPr>
          <p:nvPr/>
        </p:nvGrpSpPr>
        <p:grpSpPr bwMode="auto">
          <a:xfrm>
            <a:off x="4395788" y="2863850"/>
            <a:ext cx="6096000" cy="0"/>
            <a:chOff x="0" y="0"/>
            <a:chExt cx="3840" cy="0"/>
          </a:xfrm>
        </p:grpSpPr>
        <p:sp>
          <p:nvSpPr>
            <p:cNvPr id="461923" name="Rectangle 99"/>
            <p:cNvSpPr>
              <a:spLocks noChangeArrowheads="1"/>
            </p:cNvSpPr>
            <p:nvPr/>
          </p:nvSpPr>
          <p:spPr bwMode="auto">
            <a:xfrm>
              <a:off x="0" y="0"/>
              <a:ext cx="3840" cy="0"/>
            </a:xfrm>
            <a:prstGeom prst="rect">
              <a:avLst/>
            </a:prstGeom>
            <a:solidFill>
              <a:srgbClr val="FFFFFF">
                <a:alpha val="69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61922" name="Group 98"/>
            <p:cNvGrpSpPr>
              <a:grpSpLocks/>
            </p:cNvGrpSpPr>
            <p:nvPr/>
          </p:nvGrpSpPr>
          <p:grpSpPr bwMode="auto">
            <a:xfrm>
              <a:off x="0" y="0"/>
              <a:ext cx="3840" cy="0"/>
              <a:chOff x="0" y="0"/>
              <a:chExt cx="3840" cy="0"/>
            </a:xfrm>
          </p:grpSpPr>
          <p:sp>
            <p:nvSpPr>
              <p:cNvPr id="461910" name="Rectangle 8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40" cy="0"/>
              </a:xfrm>
              <a:prstGeom prst="rect">
                <a:avLst/>
              </a:prstGeom>
              <a:solidFill>
                <a:srgbClr val="FFFFFF">
                  <a:alpha val="69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461921" name="Group 97"/>
              <p:cNvGrpSpPr>
                <a:grpSpLocks/>
              </p:cNvGrpSpPr>
              <p:nvPr/>
            </p:nvGrpSpPr>
            <p:grpSpPr bwMode="auto">
              <a:xfrm>
                <a:off x="0" y="0"/>
                <a:ext cx="2510" cy="0"/>
                <a:chOff x="0" y="0"/>
                <a:chExt cx="2510" cy="0"/>
              </a:xfrm>
            </p:grpSpPr>
            <p:sp>
              <p:nvSpPr>
                <p:cNvPr id="461920" name="Rectangle 9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510" cy="0"/>
                </a:xfrm>
                <a:prstGeom prst="rect">
                  <a:avLst/>
                </a:prstGeom>
                <a:solidFill>
                  <a:srgbClr val="FFFFFF">
                    <a:alpha val="69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461919" name="Group 9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510" cy="0"/>
                  <a:chOff x="0" y="0"/>
                  <a:chExt cx="2510" cy="0"/>
                </a:xfrm>
              </p:grpSpPr>
              <p:sp>
                <p:nvSpPr>
                  <p:cNvPr id="461911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510" cy="0"/>
                  </a:xfrm>
                  <a:prstGeom prst="rect">
                    <a:avLst/>
                  </a:prstGeom>
                  <a:solidFill>
                    <a:srgbClr val="FFFFFF">
                      <a:alpha val="69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it-IT"/>
                  </a:p>
                </p:txBody>
              </p:sp>
              <p:grpSp>
                <p:nvGrpSpPr>
                  <p:cNvPr id="461918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2350" cy="0"/>
                    <a:chOff x="0" y="75"/>
                    <a:chExt cx="2350" cy="0"/>
                  </a:xfrm>
                </p:grpSpPr>
                <p:sp>
                  <p:nvSpPr>
                    <p:cNvPr id="461912" name="Rectangle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75"/>
                      <a:ext cx="2250" cy="0"/>
                    </a:xfrm>
                    <a:prstGeom prst="rect">
                      <a:avLst/>
                    </a:prstGeom>
                    <a:solidFill>
                      <a:srgbClr val="FFFFFF">
                        <a:alpha val="69000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461917" name="Group 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75"/>
                      <a:ext cx="2350" cy="0"/>
                      <a:chOff x="0" y="75"/>
                      <a:chExt cx="2350" cy="0"/>
                    </a:xfrm>
                  </p:grpSpPr>
                  <p:sp>
                    <p:nvSpPr>
                      <p:cNvPr id="461913" name="Rectangle 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75"/>
                        <a:ext cx="2350" cy="0"/>
                      </a:xfrm>
                      <a:prstGeom prst="rect">
                        <a:avLst/>
                      </a:prstGeom>
                      <a:solidFill>
                        <a:srgbClr val="FFFFFF">
                          <a:alpha val="69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461914" name="Rectangle 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75"/>
                        <a:ext cx="2350" cy="0"/>
                      </a:xfrm>
                      <a:prstGeom prst="rect">
                        <a:avLst/>
                      </a:prstGeom>
                      <a:solidFill>
                        <a:srgbClr val="FFFFFF">
                          <a:alpha val="69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it-IT"/>
                      </a:p>
                    </p:txBody>
                  </p:sp>
                </p:grpSp>
              </p:grpSp>
            </p:grpSp>
          </p:grpSp>
        </p:grpSp>
      </p:grpSp>
      <p:pic>
        <p:nvPicPr>
          <p:cNvPr id="461916" name="Picture 92" descr="http://gifanimate.html.it/ga_img/gif-animate/Corpo umano/Corpo umano10.GIF"/>
          <p:cNvPicPr>
            <a:picLocks noChangeAspect="1" noChangeArrowheads="1" noCrop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4864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925" name="Rectangle 101"/>
          <p:cNvSpPr>
            <a:spLocks noChangeArrowheads="1"/>
          </p:cNvSpPr>
          <p:nvPr/>
        </p:nvSpPr>
        <p:spPr bwMode="auto">
          <a:xfrm>
            <a:off x="6805613" y="3497702"/>
            <a:ext cx="151606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u="sng" dirty="0">
                <a:solidFill>
                  <a:srgbClr val="FF0000"/>
                </a:solidFill>
                <a:cs typeface="Arial" panose="020B0604020202020204" pitchFamily="34" charset="0"/>
              </a:rPr>
              <a:t>Provincia di Fukushima (6/5/11):              1,7 </a:t>
            </a:r>
            <a:r>
              <a:rPr lang="it-IT" altLang="it-IT" u="sng" dirty="0" err="1">
                <a:solidFill>
                  <a:srgbClr val="FF0000"/>
                </a:solidFill>
                <a:cs typeface="Arial" panose="020B0604020202020204" pitchFamily="34" charset="0"/>
              </a:rPr>
              <a:t>μSv</a:t>
            </a:r>
            <a:r>
              <a:rPr lang="it-IT" altLang="it-IT" u="sng" dirty="0">
                <a:solidFill>
                  <a:srgbClr val="FF0000"/>
                </a:solidFill>
                <a:cs typeface="Arial" panose="020B0604020202020204" pitchFamily="34" charset="0"/>
              </a:rPr>
              <a:t>/h</a:t>
            </a:r>
          </a:p>
        </p:txBody>
      </p:sp>
    </p:spTree>
    <p:extLst>
      <p:ext uri="{BB962C8B-B14F-4D97-AF65-F5344CB8AC3E}">
        <p14:creationId xmlns:p14="http://schemas.microsoft.com/office/powerpoint/2010/main" val="1754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04849-056F-4AB7-9283-6DCDABC638C8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10978" name="Text Box 2"/>
          <p:cNvSpPr txBox="1">
            <a:spLocks noChangeArrowheads="1"/>
          </p:cNvSpPr>
          <p:nvPr/>
        </p:nvSpPr>
        <p:spPr bwMode="auto">
          <a:xfrm>
            <a:off x="0" y="0"/>
            <a:ext cx="9525000" cy="747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555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43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…RILEVAZIONI ED ANALISI (6)…</a:t>
            </a:r>
          </a:p>
        </p:txBody>
      </p:sp>
      <p:grpSp>
        <p:nvGrpSpPr>
          <p:cNvPr id="510995" name="Group 19"/>
          <p:cNvGrpSpPr>
            <a:grpSpLocks/>
          </p:cNvGrpSpPr>
          <p:nvPr/>
        </p:nvGrpSpPr>
        <p:grpSpPr bwMode="auto">
          <a:xfrm>
            <a:off x="609600" y="890588"/>
            <a:ext cx="8108950" cy="5967412"/>
            <a:chOff x="384" y="561"/>
            <a:chExt cx="5108" cy="3759"/>
          </a:xfrm>
        </p:grpSpPr>
        <p:graphicFrame>
          <p:nvGraphicFramePr>
            <p:cNvPr id="510980" name="Object 4"/>
            <p:cNvGraphicFramePr>
              <a:graphicFrameLocks noChangeAspect="1"/>
            </p:cNvGraphicFramePr>
            <p:nvPr/>
          </p:nvGraphicFramePr>
          <p:xfrm>
            <a:off x="384" y="726"/>
            <a:ext cx="5108" cy="35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1" name="Grafico" r:id="rId4" imgW="8748065" imgH="6157112" progId="Excel.Chart.8">
                    <p:embed/>
                  </p:oleObj>
                </mc:Choice>
                <mc:Fallback>
                  <p:oleObj name="Grafico" r:id="rId4" imgW="8748065" imgH="6157112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726"/>
                          <a:ext cx="5108" cy="35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69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0981" name="Text Box 5"/>
            <p:cNvSpPr txBox="1">
              <a:spLocks noChangeArrowheads="1"/>
            </p:cNvSpPr>
            <p:nvPr/>
          </p:nvSpPr>
          <p:spPr bwMode="auto">
            <a:xfrm>
              <a:off x="4080" y="2304"/>
              <a:ext cx="1104" cy="603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00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dirty="0"/>
                <a:t>CONFRONTO</a:t>
              </a:r>
            </a:p>
            <a:p>
              <a:pPr algn="ctr">
                <a:spcBef>
                  <a:spcPct val="50000"/>
                </a:spcBef>
              </a:pPr>
              <a:r>
                <a:rPr lang="it-IT" altLang="it-IT" dirty="0"/>
                <a:t>SENZA-CON PARATIE</a:t>
              </a:r>
            </a:p>
          </p:txBody>
        </p:sp>
        <p:sp>
          <p:nvSpPr>
            <p:cNvPr id="510982" name="Text Box 6"/>
            <p:cNvSpPr txBox="1">
              <a:spLocks noChangeArrowheads="1"/>
            </p:cNvSpPr>
            <p:nvPr/>
          </p:nvSpPr>
          <p:spPr bwMode="auto">
            <a:xfrm>
              <a:off x="1584" y="1776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200"/>
                <a:t>9,065</a:t>
              </a:r>
            </a:p>
          </p:txBody>
        </p:sp>
        <p:sp>
          <p:nvSpPr>
            <p:cNvPr id="510983" name="Text Box 7"/>
            <p:cNvSpPr txBox="1">
              <a:spLocks noChangeArrowheads="1"/>
            </p:cNvSpPr>
            <p:nvPr/>
          </p:nvSpPr>
          <p:spPr bwMode="auto">
            <a:xfrm>
              <a:off x="1968" y="2208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200"/>
                <a:t>6,95</a:t>
              </a:r>
            </a:p>
          </p:txBody>
        </p:sp>
        <p:sp>
          <p:nvSpPr>
            <p:cNvPr id="510984" name="Text Box 8"/>
            <p:cNvSpPr txBox="1">
              <a:spLocks noChangeArrowheads="1"/>
            </p:cNvSpPr>
            <p:nvPr/>
          </p:nvSpPr>
          <p:spPr bwMode="auto">
            <a:xfrm>
              <a:off x="2352" y="2880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200"/>
                <a:t>1,7974</a:t>
              </a:r>
            </a:p>
          </p:txBody>
        </p:sp>
        <p:sp>
          <p:nvSpPr>
            <p:cNvPr id="510985" name="Text Box 9"/>
            <p:cNvSpPr txBox="1">
              <a:spLocks noChangeArrowheads="1"/>
            </p:cNvSpPr>
            <p:nvPr/>
          </p:nvSpPr>
          <p:spPr bwMode="auto">
            <a:xfrm>
              <a:off x="3072" y="3168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200"/>
                <a:t>0,63</a:t>
              </a:r>
            </a:p>
          </p:txBody>
        </p:sp>
        <p:sp>
          <p:nvSpPr>
            <p:cNvPr id="510986" name="Text Box 10"/>
            <p:cNvSpPr txBox="1">
              <a:spLocks noChangeArrowheads="1"/>
            </p:cNvSpPr>
            <p:nvPr/>
          </p:nvSpPr>
          <p:spPr bwMode="auto">
            <a:xfrm>
              <a:off x="1152" y="3504"/>
              <a:ext cx="336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200"/>
                <a:t>0,25</a:t>
              </a:r>
            </a:p>
          </p:txBody>
        </p:sp>
        <p:sp>
          <p:nvSpPr>
            <p:cNvPr id="510987" name="Text Box 11"/>
            <p:cNvSpPr txBox="1">
              <a:spLocks noChangeArrowheads="1"/>
            </p:cNvSpPr>
            <p:nvPr/>
          </p:nvSpPr>
          <p:spPr bwMode="auto">
            <a:xfrm>
              <a:off x="1728" y="3552"/>
              <a:ext cx="336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200"/>
                <a:t>0,5</a:t>
              </a:r>
            </a:p>
          </p:txBody>
        </p:sp>
        <p:sp>
          <p:nvSpPr>
            <p:cNvPr id="510988" name="Text Box 12"/>
            <p:cNvSpPr txBox="1">
              <a:spLocks noChangeArrowheads="1"/>
            </p:cNvSpPr>
            <p:nvPr/>
          </p:nvSpPr>
          <p:spPr bwMode="auto">
            <a:xfrm>
              <a:off x="2352" y="3648"/>
              <a:ext cx="336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sz="1200"/>
                <a:t>1</a:t>
              </a:r>
            </a:p>
          </p:txBody>
        </p:sp>
        <p:sp>
          <p:nvSpPr>
            <p:cNvPr id="510989" name="Text Box 13"/>
            <p:cNvSpPr txBox="1">
              <a:spLocks noChangeArrowheads="1"/>
            </p:cNvSpPr>
            <p:nvPr/>
          </p:nvSpPr>
          <p:spPr bwMode="auto">
            <a:xfrm>
              <a:off x="2976" y="3744"/>
              <a:ext cx="336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sz="1200"/>
                <a:t>2</a:t>
              </a:r>
            </a:p>
          </p:txBody>
        </p:sp>
        <p:sp>
          <p:nvSpPr>
            <p:cNvPr id="510990" name="Text Box 14"/>
            <p:cNvSpPr txBox="1">
              <a:spLocks noChangeArrowheads="1"/>
            </p:cNvSpPr>
            <p:nvPr/>
          </p:nvSpPr>
          <p:spPr bwMode="auto">
            <a:xfrm>
              <a:off x="1824" y="3264"/>
              <a:ext cx="432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300"/>
                <a:t>0,08</a:t>
              </a:r>
            </a:p>
          </p:txBody>
        </p:sp>
        <p:sp>
          <p:nvSpPr>
            <p:cNvPr id="510991" name="Text Box 15"/>
            <p:cNvSpPr txBox="1">
              <a:spLocks noChangeArrowheads="1"/>
            </p:cNvSpPr>
            <p:nvPr/>
          </p:nvSpPr>
          <p:spPr bwMode="auto">
            <a:xfrm>
              <a:off x="2400" y="3360"/>
              <a:ext cx="432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300"/>
                <a:t>0,07</a:t>
              </a:r>
            </a:p>
          </p:txBody>
        </p:sp>
        <p:sp>
          <p:nvSpPr>
            <p:cNvPr id="510992" name="Text Box 16"/>
            <p:cNvSpPr txBox="1">
              <a:spLocks noChangeArrowheads="1"/>
            </p:cNvSpPr>
            <p:nvPr/>
          </p:nvSpPr>
          <p:spPr bwMode="auto">
            <a:xfrm>
              <a:off x="2976" y="3456"/>
              <a:ext cx="432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300"/>
                <a:t>0,035</a:t>
              </a:r>
            </a:p>
          </p:txBody>
        </p:sp>
        <p:sp>
          <p:nvSpPr>
            <p:cNvPr id="510993" name="Text Box 17"/>
            <p:cNvSpPr txBox="1">
              <a:spLocks noChangeArrowheads="1"/>
            </p:cNvSpPr>
            <p:nvPr/>
          </p:nvSpPr>
          <p:spPr bwMode="auto">
            <a:xfrm>
              <a:off x="1296" y="3254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000"/>
                <a:t>NO MIS.</a:t>
              </a:r>
            </a:p>
          </p:txBody>
        </p:sp>
        <p:sp>
          <p:nvSpPr>
            <p:cNvPr id="510994" name="Rectangle 18"/>
            <p:cNvSpPr>
              <a:spLocks noChangeArrowheads="1"/>
            </p:cNvSpPr>
            <p:nvPr/>
          </p:nvSpPr>
          <p:spPr bwMode="auto">
            <a:xfrm>
              <a:off x="1200" y="768"/>
              <a:ext cx="3648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10979" name="Text Box 3"/>
            <p:cNvSpPr txBox="1">
              <a:spLocks noChangeArrowheads="1"/>
            </p:cNvSpPr>
            <p:nvPr/>
          </p:nvSpPr>
          <p:spPr bwMode="auto">
            <a:xfrm>
              <a:off x="400" y="561"/>
              <a:ext cx="5088" cy="255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00FF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3300"/>
                </a:buClr>
              </a:pPr>
              <a:r>
                <a:rPr lang="it-IT" altLang="it-IT" sz="1800" u="sng">
                  <a:latin typeface="Arial" panose="020B0604020202020204" pitchFamily="34" charset="0"/>
                </a:rPr>
                <a:t>CONFRONTO GRAFICI</a:t>
              </a:r>
              <a:r>
                <a:rPr lang="it-IT" altLang="it-IT" sz="1800">
                  <a:latin typeface="Arial" panose="020B0604020202020204" pitchFamily="34" charset="0"/>
                </a:rPr>
                <a:t> DOSE DIFFUSA ALTEZZA GONADI-ADDOME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830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FB38-5476-44CA-B8F1-1F91CED080BA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513026" name="Text Box 2"/>
          <p:cNvSpPr txBox="1">
            <a:spLocks noChangeArrowheads="1"/>
          </p:cNvSpPr>
          <p:nvPr/>
        </p:nvSpPr>
        <p:spPr bwMode="auto">
          <a:xfrm>
            <a:off x="0" y="0"/>
            <a:ext cx="9525000" cy="747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555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43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…RILEVAZIONI ED ANALISI (7)…</a:t>
            </a:r>
          </a:p>
        </p:txBody>
      </p:sp>
      <p:sp>
        <p:nvSpPr>
          <p:cNvPr id="513027" name="Text Box 3"/>
          <p:cNvSpPr txBox="1">
            <a:spLocks noChangeArrowheads="1"/>
          </p:cNvSpPr>
          <p:nvPr/>
        </p:nvSpPr>
        <p:spPr bwMode="auto">
          <a:xfrm>
            <a:off x="1447800" y="762000"/>
            <a:ext cx="6248400" cy="404813"/>
          </a:xfrm>
          <a:prstGeom prst="rect">
            <a:avLst/>
          </a:prstGeom>
          <a:gradFill rotWithShape="0">
            <a:gsLst>
              <a:gs pos="0">
                <a:srgbClr val="660066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</a:pPr>
            <a:r>
              <a:rPr lang="it-IT" altLang="it-IT" sz="1800" u="sng">
                <a:solidFill>
                  <a:schemeClr val="bg1"/>
                </a:solidFill>
                <a:latin typeface="Arial" panose="020B0604020202020204" pitchFamily="34" charset="0"/>
              </a:rPr>
              <a:t>DATI</a:t>
            </a:r>
            <a:r>
              <a:rPr lang="it-IT" altLang="it-IT" sz="1800">
                <a:solidFill>
                  <a:schemeClr val="bg1"/>
                </a:solidFill>
                <a:latin typeface="Arial" panose="020B0604020202020204" pitchFamily="34" charset="0"/>
              </a:rPr>
              <a:t> DOSE DIFFUSA ALTEZZA OCCHI</a:t>
            </a:r>
          </a:p>
        </p:txBody>
      </p:sp>
      <p:sp>
        <p:nvSpPr>
          <p:cNvPr id="513080" name="Oval 56"/>
          <p:cNvSpPr>
            <a:spLocks noChangeArrowheads="1"/>
          </p:cNvSpPr>
          <p:nvPr/>
        </p:nvSpPr>
        <p:spPr bwMode="auto">
          <a:xfrm>
            <a:off x="4267200" y="2362200"/>
            <a:ext cx="1066800" cy="7620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3081" name="Oval 57"/>
          <p:cNvSpPr>
            <a:spLocks noChangeArrowheads="1"/>
          </p:cNvSpPr>
          <p:nvPr/>
        </p:nvSpPr>
        <p:spPr bwMode="auto">
          <a:xfrm>
            <a:off x="5334000" y="2362200"/>
            <a:ext cx="1066800" cy="7620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3082" name="Line 58"/>
          <p:cNvSpPr>
            <a:spLocks noChangeShapeType="1"/>
          </p:cNvSpPr>
          <p:nvPr/>
        </p:nvSpPr>
        <p:spPr bwMode="auto">
          <a:xfrm>
            <a:off x="457200" y="4749800"/>
            <a:ext cx="60960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3083" name="Oval 59"/>
          <p:cNvSpPr>
            <a:spLocks noChangeArrowheads="1"/>
          </p:cNvSpPr>
          <p:nvPr/>
        </p:nvSpPr>
        <p:spPr bwMode="auto">
          <a:xfrm>
            <a:off x="685800" y="3048000"/>
            <a:ext cx="3429000" cy="609600"/>
          </a:xfrm>
          <a:prstGeom prst="ellipse">
            <a:avLst/>
          </a:prstGeom>
          <a:noFill/>
          <a:ln w="762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3084" name="Oval 60"/>
          <p:cNvSpPr>
            <a:spLocks noChangeArrowheads="1"/>
          </p:cNvSpPr>
          <p:nvPr/>
        </p:nvSpPr>
        <p:spPr bwMode="auto">
          <a:xfrm>
            <a:off x="685800" y="4876800"/>
            <a:ext cx="3429000" cy="609600"/>
          </a:xfrm>
          <a:prstGeom prst="ellipse">
            <a:avLst/>
          </a:prstGeom>
          <a:noFill/>
          <a:ln w="762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13137" name="Group 113"/>
          <p:cNvGrpSpPr>
            <a:grpSpLocks/>
          </p:cNvGrpSpPr>
          <p:nvPr/>
        </p:nvGrpSpPr>
        <p:grpSpPr bwMode="auto">
          <a:xfrm>
            <a:off x="533400" y="1447800"/>
            <a:ext cx="6096000" cy="4953000"/>
            <a:chOff x="0" y="0"/>
            <a:chExt cx="2473" cy="1540"/>
          </a:xfrm>
        </p:grpSpPr>
        <p:sp>
          <p:nvSpPr>
            <p:cNvPr id="513089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20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fontAlgn="b">
                <a:buFontTx/>
                <a:buNone/>
              </a:pPr>
              <a:r>
                <a:rPr lang="it-IT" altLang="it-IT" sz="2000" u="sng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OCCHI</a:t>
              </a:r>
              <a:endParaRPr lang="it-IT" altLang="it-IT" sz="2000" u="sng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090" name="Rectangle 66"/>
            <p:cNvSpPr>
              <a:spLocks noChangeArrowheads="1"/>
            </p:cNvSpPr>
            <p:nvPr/>
          </p:nvSpPr>
          <p:spPr bwMode="auto">
            <a:xfrm>
              <a:off x="520" y="0"/>
              <a:ext cx="1061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091" name="Rectangle 67"/>
            <p:cNvSpPr>
              <a:spLocks noChangeArrowheads="1"/>
            </p:cNvSpPr>
            <p:nvPr/>
          </p:nvSpPr>
          <p:spPr bwMode="auto">
            <a:xfrm>
              <a:off x="1581" y="0"/>
              <a:ext cx="413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092" name="Rectangle 68"/>
            <p:cNvSpPr>
              <a:spLocks noChangeArrowheads="1"/>
            </p:cNvSpPr>
            <p:nvPr/>
          </p:nvSpPr>
          <p:spPr bwMode="auto">
            <a:xfrm>
              <a:off x="1994" y="0"/>
              <a:ext cx="47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093" name="Rectangle 69"/>
            <p:cNvSpPr>
              <a:spLocks noChangeArrowheads="1"/>
            </p:cNvSpPr>
            <p:nvPr/>
          </p:nvSpPr>
          <p:spPr bwMode="auto">
            <a:xfrm>
              <a:off x="0" y="154"/>
              <a:ext cx="520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094" name="Rectangle 70"/>
            <p:cNvSpPr>
              <a:spLocks noChangeArrowheads="1"/>
            </p:cNvSpPr>
            <p:nvPr/>
          </p:nvSpPr>
          <p:spPr bwMode="auto">
            <a:xfrm>
              <a:off x="520" y="154"/>
              <a:ext cx="1061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095" name="Rectangle 71"/>
            <p:cNvSpPr>
              <a:spLocks noChangeArrowheads="1"/>
            </p:cNvSpPr>
            <p:nvPr/>
          </p:nvSpPr>
          <p:spPr bwMode="auto">
            <a:xfrm>
              <a:off x="1581" y="154"/>
              <a:ext cx="413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096" name="Rectangle 72"/>
            <p:cNvSpPr>
              <a:spLocks noChangeArrowheads="1"/>
            </p:cNvSpPr>
            <p:nvPr/>
          </p:nvSpPr>
          <p:spPr bwMode="auto">
            <a:xfrm>
              <a:off x="1994" y="154"/>
              <a:ext cx="479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101" name="Rectangle 77"/>
            <p:cNvSpPr>
              <a:spLocks noChangeArrowheads="1"/>
            </p:cNvSpPr>
            <p:nvPr/>
          </p:nvSpPr>
          <p:spPr bwMode="auto">
            <a:xfrm>
              <a:off x="0" y="510"/>
              <a:ext cx="520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0,5</a:t>
              </a: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02" name="Rectangle 78"/>
            <p:cNvSpPr>
              <a:spLocks noChangeArrowheads="1"/>
            </p:cNvSpPr>
            <p:nvPr/>
          </p:nvSpPr>
          <p:spPr bwMode="auto">
            <a:xfrm>
              <a:off x="520" y="510"/>
              <a:ext cx="1061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3,6 mSv/h</a:t>
              </a:r>
              <a:endParaRPr lang="it-IT" altLang="it-IT" sz="17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103" name="Rectangle 79"/>
            <p:cNvSpPr>
              <a:spLocks noChangeArrowheads="1"/>
            </p:cNvSpPr>
            <p:nvPr/>
          </p:nvSpPr>
          <p:spPr bwMode="auto">
            <a:xfrm>
              <a:off x="1581" y="510"/>
              <a:ext cx="413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104" name="Rectangle 80"/>
            <p:cNvSpPr>
              <a:spLocks noChangeArrowheads="1"/>
            </p:cNvSpPr>
            <p:nvPr/>
          </p:nvSpPr>
          <p:spPr bwMode="auto">
            <a:xfrm>
              <a:off x="1994" y="510"/>
              <a:ext cx="47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05" name="Rectangle 81"/>
            <p:cNvSpPr>
              <a:spLocks noChangeArrowheads="1"/>
            </p:cNvSpPr>
            <p:nvPr/>
          </p:nvSpPr>
          <p:spPr bwMode="auto">
            <a:xfrm>
              <a:off x="0" y="664"/>
              <a:ext cx="520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06" name="Rectangle 82"/>
            <p:cNvSpPr>
              <a:spLocks noChangeArrowheads="1"/>
            </p:cNvSpPr>
            <p:nvPr/>
          </p:nvSpPr>
          <p:spPr bwMode="auto">
            <a:xfrm>
              <a:off x="520" y="664"/>
              <a:ext cx="1061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07" name="Rectangle 83"/>
            <p:cNvSpPr>
              <a:spLocks noChangeArrowheads="1"/>
            </p:cNvSpPr>
            <p:nvPr/>
          </p:nvSpPr>
          <p:spPr bwMode="auto">
            <a:xfrm>
              <a:off x="1581" y="664"/>
              <a:ext cx="413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108" name="Rectangle 84"/>
            <p:cNvSpPr>
              <a:spLocks noChangeArrowheads="1"/>
            </p:cNvSpPr>
            <p:nvPr/>
          </p:nvSpPr>
          <p:spPr bwMode="auto">
            <a:xfrm>
              <a:off x="1994" y="664"/>
              <a:ext cx="47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09" name="Rectangle 85"/>
            <p:cNvSpPr>
              <a:spLocks noChangeArrowheads="1"/>
            </p:cNvSpPr>
            <p:nvPr/>
          </p:nvSpPr>
          <p:spPr bwMode="auto">
            <a:xfrm>
              <a:off x="0" y="818"/>
              <a:ext cx="520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10" name="Rectangle 86"/>
            <p:cNvSpPr>
              <a:spLocks noChangeArrowheads="1"/>
            </p:cNvSpPr>
            <p:nvPr/>
          </p:nvSpPr>
          <p:spPr bwMode="auto">
            <a:xfrm>
              <a:off x="520" y="818"/>
              <a:ext cx="1061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0,730 mSv/h</a:t>
              </a:r>
              <a:endParaRPr lang="it-IT" altLang="it-IT" sz="17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111" name="Rectangle 87"/>
            <p:cNvSpPr>
              <a:spLocks noChangeArrowheads="1"/>
            </p:cNvSpPr>
            <p:nvPr/>
          </p:nvSpPr>
          <p:spPr bwMode="auto">
            <a:xfrm>
              <a:off x="1581" y="818"/>
              <a:ext cx="413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112" name="Rectangle 88"/>
            <p:cNvSpPr>
              <a:spLocks noChangeArrowheads="1"/>
            </p:cNvSpPr>
            <p:nvPr/>
          </p:nvSpPr>
          <p:spPr bwMode="auto">
            <a:xfrm>
              <a:off x="1994" y="818"/>
              <a:ext cx="47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13" name="Rectangle 89"/>
            <p:cNvSpPr>
              <a:spLocks noChangeArrowheads="1"/>
            </p:cNvSpPr>
            <p:nvPr/>
          </p:nvSpPr>
          <p:spPr bwMode="auto">
            <a:xfrm>
              <a:off x="0" y="972"/>
              <a:ext cx="520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114" name="Rectangle 90"/>
            <p:cNvSpPr>
              <a:spLocks noChangeArrowheads="1"/>
            </p:cNvSpPr>
            <p:nvPr/>
          </p:nvSpPr>
          <p:spPr bwMode="auto">
            <a:xfrm>
              <a:off x="520" y="972"/>
              <a:ext cx="1061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115" name="Rectangle 91"/>
            <p:cNvSpPr>
              <a:spLocks noChangeArrowheads="1"/>
            </p:cNvSpPr>
            <p:nvPr/>
          </p:nvSpPr>
          <p:spPr bwMode="auto">
            <a:xfrm>
              <a:off x="1581" y="972"/>
              <a:ext cx="413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116" name="Rectangle 92"/>
            <p:cNvSpPr>
              <a:spLocks noChangeArrowheads="1"/>
            </p:cNvSpPr>
            <p:nvPr/>
          </p:nvSpPr>
          <p:spPr bwMode="auto">
            <a:xfrm>
              <a:off x="1994" y="972"/>
              <a:ext cx="479" cy="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117" name="Rectangle 93"/>
            <p:cNvSpPr>
              <a:spLocks noChangeArrowheads="1"/>
            </p:cNvSpPr>
            <p:nvPr/>
          </p:nvSpPr>
          <p:spPr bwMode="auto">
            <a:xfrm>
              <a:off x="0" y="1078"/>
              <a:ext cx="520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0,5</a:t>
              </a: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18" name="Rectangle 94"/>
            <p:cNvSpPr>
              <a:spLocks noChangeArrowheads="1"/>
            </p:cNvSpPr>
            <p:nvPr/>
          </p:nvSpPr>
          <p:spPr bwMode="auto">
            <a:xfrm>
              <a:off x="520" y="1078"/>
              <a:ext cx="1061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0,052 mSv/h</a:t>
              </a:r>
              <a:endParaRPr lang="it-IT" altLang="it-IT" sz="17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119" name="Rectangle 95"/>
            <p:cNvSpPr>
              <a:spLocks noChangeArrowheads="1"/>
            </p:cNvSpPr>
            <p:nvPr/>
          </p:nvSpPr>
          <p:spPr bwMode="auto">
            <a:xfrm>
              <a:off x="1581" y="1078"/>
              <a:ext cx="413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20" name="Rectangle 96"/>
            <p:cNvSpPr>
              <a:spLocks noChangeArrowheads="1"/>
            </p:cNvSpPr>
            <p:nvPr/>
          </p:nvSpPr>
          <p:spPr bwMode="auto">
            <a:xfrm>
              <a:off x="1994" y="1078"/>
              <a:ext cx="47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121" name="Rectangle 97"/>
            <p:cNvSpPr>
              <a:spLocks noChangeArrowheads="1"/>
            </p:cNvSpPr>
            <p:nvPr/>
          </p:nvSpPr>
          <p:spPr bwMode="auto">
            <a:xfrm>
              <a:off x="0" y="1232"/>
              <a:ext cx="520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22" name="Rectangle 98"/>
            <p:cNvSpPr>
              <a:spLocks noChangeArrowheads="1"/>
            </p:cNvSpPr>
            <p:nvPr/>
          </p:nvSpPr>
          <p:spPr bwMode="auto">
            <a:xfrm>
              <a:off x="520" y="1232"/>
              <a:ext cx="1061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23" name="Rectangle 99"/>
            <p:cNvSpPr>
              <a:spLocks noChangeArrowheads="1"/>
            </p:cNvSpPr>
            <p:nvPr/>
          </p:nvSpPr>
          <p:spPr bwMode="auto">
            <a:xfrm>
              <a:off x="1581" y="1232"/>
              <a:ext cx="413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24" name="Rectangle 100"/>
            <p:cNvSpPr>
              <a:spLocks noChangeArrowheads="1"/>
            </p:cNvSpPr>
            <p:nvPr/>
          </p:nvSpPr>
          <p:spPr bwMode="auto">
            <a:xfrm>
              <a:off x="1994" y="1232"/>
              <a:ext cx="47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513125" name="Rectangle 101"/>
            <p:cNvSpPr>
              <a:spLocks noChangeArrowheads="1"/>
            </p:cNvSpPr>
            <p:nvPr/>
          </p:nvSpPr>
          <p:spPr bwMode="auto">
            <a:xfrm>
              <a:off x="0" y="1386"/>
              <a:ext cx="520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26" name="Rectangle 102"/>
            <p:cNvSpPr>
              <a:spLocks noChangeArrowheads="1"/>
            </p:cNvSpPr>
            <p:nvPr/>
          </p:nvSpPr>
          <p:spPr bwMode="auto">
            <a:xfrm>
              <a:off x="520" y="1386"/>
              <a:ext cx="1061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0,035 mSv/h</a:t>
              </a:r>
              <a:endParaRPr lang="it-IT" altLang="it-IT" sz="17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127" name="Rectangle 103"/>
            <p:cNvSpPr>
              <a:spLocks noChangeArrowheads="1"/>
            </p:cNvSpPr>
            <p:nvPr/>
          </p:nvSpPr>
          <p:spPr bwMode="auto">
            <a:xfrm>
              <a:off x="1581" y="1386"/>
              <a:ext cx="413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fontAlgn="b">
                <a:buFontTx/>
                <a:buNone/>
              </a:pPr>
              <a:r>
                <a:rPr lang="it-IT" altLang="it-IT" sz="17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it-IT" altLang="it-IT" sz="1700">
                <a:latin typeface="Arial" panose="020B0604020202020204" pitchFamily="34" charset="0"/>
              </a:endParaRPr>
            </a:p>
          </p:txBody>
        </p:sp>
        <p:sp>
          <p:nvSpPr>
            <p:cNvPr id="513128" name="Rectangle 104"/>
            <p:cNvSpPr>
              <a:spLocks noChangeArrowheads="1"/>
            </p:cNvSpPr>
            <p:nvPr/>
          </p:nvSpPr>
          <p:spPr bwMode="auto">
            <a:xfrm>
              <a:off x="1994" y="1386"/>
              <a:ext cx="479" cy="1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grpSp>
          <p:nvGrpSpPr>
            <p:cNvPr id="513130" name="Group 106"/>
            <p:cNvGrpSpPr>
              <a:grpSpLocks/>
            </p:cNvGrpSpPr>
            <p:nvPr/>
          </p:nvGrpSpPr>
          <p:grpSpPr bwMode="auto">
            <a:xfrm>
              <a:off x="0" y="260"/>
              <a:ext cx="520" cy="250"/>
              <a:chOff x="0" y="260"/>
              <a:chExt cx="520" cy="250"/>
            </a:xfrm>
          </p:grpSpPr>
          <p:sp>
            <p:nvSpPr>
              <p:cNvPr id="513097" name="Rectangle 73"/>
              <p:cNvSpPr>
                <a:spLocks noChangeArrowheads="1"/>
              </p:cNvSpPr>
              <p:nvPr/>
            </p:nvSpPr>
            <p:spPr bwMode="auto">
              <a:xfrm>
                <a:off x="0" y="260"/>
                <a:ext cx="520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pPr algn="ctr" fontAlgn="b">
                  <a:buFontTx/>
                  <a:buNone/>
                </a:pPr>
                <a:r>
                  <a:rPr lang="it-IT" altLang="it-IT">
                    <a:latin typeface="Arial" panose="020B0604020202020204" pitchFamily="34" charset="0"/>
                    <a:cs typeface="Arial" panose="020B0604020202020204" pitchFamily="34" charset="0"/>
                  </a:rPr>
                  <a:t>DISTANZA</a:t>
                </a:r>
                <a:r>
                  <a:rPr lang="it-IT" altLang="it-IT" sz="1700">
                    <a:latin typeface="Arial" panose="020B0604020202020204" pitchFamily="34" charset="0"/>
                    <a:cs typeface="Arial" panose="020B0604020202020204" pitchFamily="34" charset="0"/>
                  </a:rPr>
                  <a:t> [m]</a:t>
                </a:r>
                <a:endParaRPr lang="it-IT" altLang="it-IT" sz="1700">
                  <a:latin typeface="Arial" panose="020B0604020202020204" pitchFamily="34" charset="0"/>
                </a:endParaRPr>
              </a:p>
            </p:txBody>
          </p:sp>
          <p:sp>
            <p:nvSpPr>
              <p:cNvPr id="513129" name="Rectangle 105"/>
              <p:cNvSpPr>
                <a:spLocks noChangeArrowheads="1"/>
              </p:cNvSpPr>
              <p:nvPr/>
            </p:nvSpPr>
            <p:spPr bwMode="auto">
              <a:xfrm>
                <a:off x="0" y="260"/>
                <a:ext cx="520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513132" name="Group 108"/>
            <p:cNvGrpSpPr>
              <a:grpSpLocks/>
            </p:cNvGrpSpPr>
            <p:nvPr/>
          </p:nvGrpSpPr>
          <p:grpSpPr bwMode="auto">
            <a:xfrm>
              <a:off x="520" y="260"/>
              <a:ext cx="1061" cy="250"/>
              <a:chOff x="520" y="260"/>
              <a:chExt cx="1061" cy="250"/>
            </a:xfrm>
          </p:grpSpPr>
          <p:sp>
            <p:nvSpPr>
              <p:cNvPr id="513098" name="Rectangle 74"/>
              <p:cNvSpPr>
                <a:spLocks noChangeArrowheads="1"/>
              </p:cNvSpPr>
              <p:nvPr/>
            </p:nvSpPr>
            <p:spPr bwMode="auto">
              <a:xfrm>
                <a:off x="520" y="260"/>
                <a:ext cx="1061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pPr algn="ctr" fontAlgn="b">
                  <a:buFontTx/>
                  <a:buNone/>
                </a:pPr>
                <a:r>
                  <a:rPr lang="it-IT" altLang="it-IT" sz="170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RATEO DI DOSE MEDIO (su 5 misure)</a:t>
                </a:r>
                <a:endParaRPr lang="it-IT" altLang="it-IT" sz="170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13131" name="Rectangle 107"/>
              <p:cNvSpPr>
                <a:spLocks noChangeArrowheads="1"/>
              </p:cNvSpPr>
              <p:nvPr/>
            </p:nvSpPr>
            <p:spPr bwMode="auto">
              <a:xfrm>
                <a:off x="520" y="260"/>
                <a:ext cx="1061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513134" name="Group 110"/>
            <p:cNvGrpSpPr>
              <a:grpSpLocks/>
            </p:cNvGrpSpPr>
            <p:nvPr/>
          </p:nvGrpSpPr>
          <p:grpSpPr bwMode="auto">
            <a:xfrm>
              <a:off x="1581" y="260"/>
              <a:ext cx="413" cy="250"/>
              <a:chOff x="1581" y="260"/>
              <a:chExt cx="413" cy="250"/>
            </a:xfrm>
          </p:grpSpPr>
          <p:sp>
            <p:nvSpPr>
              <p:cNvPr id="513099" name="Rectangle 75"/>
              <p:cNvSpPr>
                <a:spLocks noChangeArrowheads="1"/>
              </p:cNvSpPr>
              <p:nvPr/>
            </p:nvSpPr>
            <p:spPr bwMode="auto">
              <a:xfrm>
                <a:off x="1581" y="260"/>
                <a:ext cx="413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pPr fontAlgn="b">
                  <a:buFontTx/>
                  <a:buNone/>
                </a:pPr>
                <a:r>
                  <a:rPr lang="it-IT" altLang="it-IT" sz="1700">
                    <a:latin typeface="Arial" panose="020B0604020202020204" pitchFamily="34" charset="0"/>
                    <a:cs typeface="Arial" panose="020B0604020202020204" pitchFamily="34" charset="0"/>
                  </a:rPr>
                  <a:t>con paratie</a:t>
                </a:r>
                <a:endParaRPr lang="it-IT" altLang="it-IT" sz="1700">
                  <a:latin typeface="Arial" panose="020B0604020202020204" pitchFamily="34" charset="0"/>
                </a:endParaRPr>
              </a:p>
            </p:txBody>
          </p:sp>
          <p:sp>
            <p:nvSpPr>
              <p:cNvPr id="513133" name="Rectangle 109"/>
              <p:cNvSpPr>
                <a:spLocks noChangeArrowheads="1"/>
              </p:cNvSpPr>
              <p:nvPr/>
            </p:nvSpPr>
            <p:spPr bwMode="auto">
              <a:xfrm>
                <a:off x="1581" y="260"/>
                <a:ext cx="413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513136" name="Group 112"/>
            <p:cNvGrpSpPr>
              <a:grpSpLocks/>
            </p:cNvGrpSpPr>
            <p:nvPr/>
          </p:nvGrpSpPr>
          <p:grpSpPr bwMode="auto">
            <a:xfrm>
              <a:off x="1994" y="260"/>
              <a:ext cx="479" cy="250"/>
              <a:chOff x="1994" y="260"/>
              <a:chExt cx="479" cy="250"/>
            </a:xfrm>
          </p:grpSpPr>
          <p:sp>
            <p:nvSpPr>
              <p:cNvPr id="513100" name="Rectangle 76"/>
              <p:cNvSpPr>
                <a:spLocks noChangeArrowheads="1"/>
              </p:cNvSpPr>
              <p:nvPr/>
            </p:nvSpPr>
            <p:spPr bwMode="auto">
              <a:xfrm>
                <a:off x="1994" y="260"/>
                <a:ext cx="479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pPr fontAlgn="b">
                  <a:buFontTx/>
                  <a:buNone/>
                </a:pPr>
                <a:r>
                  <a:rPr lang="it-IT" altLang="it-IT" sz="1700">
                    <a:latin typeface="Arial" panose="020B0604020202020204" pitchFamily="34" charset="0"/>
                    <a:cs typeface="Arial" panose="020B0604020202020204" pitchFamily="34" charset="0"/>
                  </a:rPr>
                  <a:t>senza paratie</a:t>
                </a:r>
                <a:endParaRPr lang="it-IT" altLang="it-IT" sz="1700">
                  <a:latin typeface="Arial" panose="020B0604020202020204" pitchFamily="34" charset="0"/>
                </a:endParaRPr>
              </a:p>
            </p:txBody>
          </p:sp>
          <p:sp>
            <p:nvSpPr>
              <p:cNvPr id="513135" name="Rectangle 111"/>
              <p:cNvSpPr>
                <a:spLocks noChangeArrowheads="1"/>
              </p:cNvSpPr>
              <p:nvPr/>
            </p:nvSpPr>
            <p:spPr bwMode="auto">
              <a:xfrm>
                <a:off x="1994" y="260"/>
                <a:ext cx="479" cy="2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9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3138" name="Rectangle 114"/>
          <p:cNvSpPr>
            <a:spLocks noChangeArrowheads="1"/>
          </p:cNvSpPr>
          <p:nvPr/>
        </p:nvSpPr>
        <p:spPr bwMode="auto">
          <a:xfrm>
            <a:off x="2514600" y="5516563"/>
            <a:ext cx="1316038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7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0,04 mSv/h</a:t>
            </a:r>
          </a:p>
        </p:txBody>
      </p:sp>
      <p:sp>
        <p:nvSpPr>
          <p:cNvPr id="513139" name="Rectangle 115"/>
          <p:cNvSpPr>
            <a:spLocks noChangeArrowheads="1"/>
          </p:cNvSpPr>
          <p:nvPr/>
        </p:nvSpPr>
        <p:spPr bwMode="auto">
          <a:xfrm>
            <a:off x="2525713" y="3657600"/>
            <a:ext cx="1195387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7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 mSv/h</a:t>
            </a:r>
          </a:p>
        </p:txBody>
      </p:sp>
      <p:grpSp>
        <p:nvGrpSpPr>
          <p:cNvPr id="513140" name="Group 116"/>
          <p:cNvGrpSpPr>
            <a:grpSpLocks/>
          </p:cNvGrpSpPr>
          <p:nvPr/>
        </p:nvGrpSpPr>
        <p:grpSpPr bwMode="auto">
          <a:xfrm>
            <a:off x="7010400" y="1371600"/>
            <a:ext cx="2057400" cy="3352800"/>
            <a:chOff x="4128" y="1488"/>
            <a:chExt cx="1584" cy="1872"/>
          </a:xfrm>
        </p:grpSpPr>
        <p:sp>
          <p:nvSpPr>
            <p:cNvPr id="513141" name="AutoShape 117"/>
            <p:cNvSpPr>
              <a:spLocks noChangeArrowheads="1"/>
            </p:cNvSpPr>
            <p:nvPr/>
          </p:nvSpPr>
          <p:spPr bwMode="auto">
            <a:xfrm>
              <a:off x="4128" y="1488"/>
              <a:ext cx="1584" cy="1872"/>
            </a:xfrm>
            <a:prstGeom prst="cloudCallout">
              <a:avLst>
                <a:gd name="adj1" fmla="val -19634"/>
                <a:gd name="adj2" fmla="val 58227"/>
              </a:avLst>
            </a:prstGeom>
            <a:solidFill>
              <a:srgbClr val="66FF66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it-IT" altLang="it-IT"/>
            </a:p>
          </p:txBody>
        </p:sp>
        <p:sp>
          <p:nvSpPr>
            <p:cNvPr id="513142" name="Text Box 118"/>
            <p:cNvSpPr txBox="1">
              <a:spLocks noChangeArrowheads="1"/>
            </p:cNvSpPr>
            <p:nvPr/>
          </p:nvSpPr>
          <p:spPr bwMode="auto">
            <a:xfrm>
              <a:off x="4320" y="1734"/>
              <a:ext cx="1248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/>
                <a:t>La legge del quadrato della distanza non viene rispettata in quanto ci sono corpi di diffusione….</a:t>
              </a:r>
              <a:endParaRPr lang="it-IT" altLang="it-IT" u="sng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513143" name="Picture 119" descr="http://gifanimate.html.it/ga_img/gif-animate/Corpo umano/Corpo umano10.GIF"/>
          <p:cNvPicPr>
            <a:picLocks noChangeAspect="1" noChangeArrowheads="1" noCrop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52578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75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8F7D-6AE0-40E5-8266-56455FFA0097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515074" name="Text Box 2"/>
          <p:cNvSpPr txBox="1">
            <a:spLocks noChangeArrowheads="1"/>
          </p:cNvSpPr>
          <p:nvPr/>
        </p:nvSpPr>
        <p:spPr bwMode="auto">
          <a:xfrm>
            <a:off x="0" y="0"/>
            <a:ext cx="9525000" cy="747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555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43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…RILEVAZIONI ED ANALISI (8)…</a:t>
            </a:r>
          </a:p>
        </p:txBody>
      </p:sp>
      <p:graphicFrame>
        <p:nvGraphicFramePr>
          <p:cNvPr id="515131" name="Object 59"/>
          <p:cNvGraphicFramePr>
            <a:graphicFrameLocks noChangeAspect="1"/>
          </p:cNvGraphicFramePr>
          <p:nvPr/>
        </p:nvGraphicFramePr>
        <p:xfrm>
          <a:off x="457200" y="838200"/>
          <a:ext cx="8489950" cy="597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Grafico" r:id="rId4" imgW="8748065" imgH="6157112" progId="Excel.Chart.8">
                  <p:embed/>
                </p:oleObj>
              </mc:Choice>
              <mc:Fallback>
                <p:oleObj name="Grafico" r:id="rId4" imgW="8748065" imgH="615711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838200"/>
                        <a:ext cx="8489950" cy="597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69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5142" name="Group 70"/>
          <p:cNvGrpSpPr>
            <a:grpSpLocks/>
          </p:cNvGrpSpPr>
          <p:nvPr/>
        </p:nvGrpSpPr>
        <p:grpSpPr bwMode="auto">
          <a:xfrm>
            <a:off x="685800" y="889000"/>
            <a:ext cx="8077200" cy="5176838"/>
            <a:chOff x="432" y="560"/>
            <a:chExt cx="5088" cy="3261"/>
          </a:xfrm>
        </p:grpSpPr>
        <p:sp>
          <p:nvSpPr>
            <p:cNvPr id="515130" name="Text Box 58"/>
            <p:cNvSpPr txBox="1">
              <a:spLocks noChangeArrowheads="1"/>
            </p:cNvSpPr>
            <p:nvPr/>
          </p:nvSpPr>
          <p:spPr bwMode="auto">
            <a:xfrm>
              <a:off x="432" y="560"/>
              <a:ext cx="5088" cy="255"/>
            </a:xfrm>
            <a:prstGeom prst="rect">
              <a:avLst/>
            </a:prstGeom>
            <a:gradFill rotWithShape="0">
              <a:gsLst>
                <a:gs pos="0">
                  <a:srgbClr val="6600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3300"/>
                </a:buClr>
              </a:pPr>
              <a:r>
                <a:rPr lang="it-IT" altLang="it-IT" sz="1800" u="sng">
                  <a:solidFill>
                    <a:schemeClr val="bg1"/>
                  </a:solidFill>
                  <a:latin typeface="Arial" panose="020B0604020202020204" pitchFamily="34" charset="0"/>
                </a:rPr>
                <a:t>CONFRONTO GRAFICI</a:t>
              </a:r>
              <a:r>
                <a:rPr lang="it-IT" altLang="it-IT" sz="1800">
                  <a:solidFill>
                    <a:schemeClr val="bg1"/>
                  </a:solidFill>
                  <a:latin typeface="Arial" panose="020B0604020202020204" pitchFamily="34" charset="0"/>
                </a:rPr>
                <a:t> DOSE DIFFUSA ALTEZZA OCCHI</a:t>
              </a:r>
            </a:p>
          </p:txBody>
        </p:sp>
        <p:sp>
          <p:nvSpPr>
            <p:cNvPr id="515132" name="Text Box 60"/>
            <p:cNvSpPr txBox="1">
              <a:spLocks noChangeArrowheads="1"/>
            </p:cNvSpPr>
            <p:nvPr/>
          </p:nvSpPr>
          <p:spPr bwMode="auto">
            <a:xfrm>
              <a:off x="4368" y="2304"/>
              <a:ext cx="1104" cy="603"/>
            </a:xfrm>
            <a:prstGeom prst="rect">
              <a:avLst/>
            </a:prstGeom>
            <a:gradFill rotWithShape="0">
              <a:gsLst>
                <a:gs pos="0">
                  <a:srgbClr val="6600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>
                  <a:solidFill>
                    <a:schemeClr val="bg1"/>
                  </a:solidFill>
                </a:rPr>
                <a:t>CONFRONTO</a:t>
              </a:r>
            </a:p>
            <a:p>
              <a:pPr algn="ctr">
                <a:spcBef>
                  <a:spcPct val="50000"/>
                </a:spcBef>
              </a:pPr>
              <a:r>
                <a:rPr lang="it-IT" altLang="it-IT">
                  <a:solidFill>
                    <a:schemeClr val="bg1"/>
                  </a:solidFill>
                </a:rPr>
                <a:t>SENZA-CON PARATIE</a:t>
              </a:r>
            </a:p>
          </p:txBody>
        </p:sp>
        <p:sp>
          <p:nvSpPr>
            <p:cNvPr id="515133" name="Text Box 61"/>
            <p:cNvSpPr txBox="1">
              <a:spLocks noChangeArrowheads="1"/>
            </p:cNvSpPr>
            <p:nvPr/>
          </p:nvSpPr>
          <p:spPr bwMode="auto">
            <a:xfrm>
              <a:off x="1776" y="1776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200">
                  <a:solidFill>
                    <a:schemeClr val="bg1"/>
                  </a:solidFill>
                </a:rPr>
                <a:t>3,6</a:t>
              </a:r>
            </a:p>
          </p:txBody>
        </p:sp>
        <p:sp>
          <p:nvSpPr>
            <p:cNvPr id="515134" name="Text Box 62"/>
            <p:cNvSpPr txBox="1">
              <a:spLocks noChangeArrowheads="1"/>
            </p:cNvSpPr>
            <p:nvPr/>
          </p:nvSpPr>
          <p:spPr bwMode="auto">
            <a:xfrm>
              <a:off x="2352" y="2688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200">
                  <a:solidFill>
                    <a:schemeClr val="bg1"/>
                  </a:solidFill>
                </a:rPr>
                <a:t>1,2</a:t>
              </a:r>
            </a:p>
          </p:txBody>
        </p:sp>
        <p:sp>
          <p:nvSpPr>
            <p:cNvPr id="515135" name="Text Box 63"/>
            <p:cNvSpPr txBox="1">
              <a:spLocks noChangeArrowheads="1"/>
            </p:cNvSpPr>
            <p:nvPr/>
          </p:nvSpPr>
          <p:spPr bwMode="auto">
            <a:xfrm>
              <a:off x="3168" y="3024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200">
                  <a:solidFill>
                    <a:schemeClr val="bg1"/>
                  </a:solidFill>
                </a:rPr>
                <a:t>0,73</a:t>
              </a:r>
            </a:p>
          </p:txBody>
        </p:sp>
        <p:sp>
          <p:nvSpPr>
            <p:cNvPr id="515136" name="Text Box 64"/>
            <p:cNvSpPr txBox="1">
              <a:spLocks noChangeArrowheads="1"/>
            </p:cNvSpPr>
            <p:nvPr/>
          </p:nvSpPr>
          <p:spPr bwMode="auto">
            <a:xfrm>
              <a:off x="1104" y="3456"/>
              <a:ext cx="336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200"/>
                <a:t>0,5</a:t>
              </a:r>
            </a:p>
          </p:txBody>
        </p:sp>
        <p:sp>
          <p:nvSpPr>
            <p:cNvPr id="515137" name="Text Box 65"/>
            <p:cNvSpPr txBox="1">
              <a:spLocks noChangeArrowheads="1"/>
            </p:cNvSpPr>
            <p:nvPr/>
          </p:nvSpPr>
          <p:spPr bwMode="auto">
            <a:xfrm>
              <a:off x="2112" y="3552"/>
              <a:ext cx="336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sz="1200"/>
                <a:t>1</a:t>
              </a:r>
            </a:p>
          </p:txBody>
        </p:sp>
        <p:sp>
          <p:nvSpPr>
            <p:cNvPr id="515138" name="Text Box 66"/>
            <p:cNvSpPr txBox="1">
              <a:spLocks noChangeArrowheads="1"/>
            </p:cNvSpPr>
            <p:nvPr/>
          </p:nvSpPr>
          <p:spPr bwMode="auto">
            <a:xfrm>
              <a:off x="2928" y="3648"/>
              <a:ext cx="336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sz="1200"/>
                <a:t>2</a:t>
              </a:r>
            </a:p>
          </p:txBody>
        </p:sp>
        <p:sp>
          <p:nvSpPr>
            <p:cNvPr id="515139" name="Text Box 67"/>
            <p:cNvSpPr txBox="1">
              <a:spLocks noChangeArrowheads="1"/>
            </p:cNvSpPr>
            <p:nvPr/>
          </p:nvSpPr>
          <p:spPr bwMode="auto">
            <a:xfrm>
              <a:off x="1488" y="3187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200">
                  <a:solidFill>
                    <a:schemeClr val="bg1"/>
                  </a:solidFill>
                </a:rPr>
                <a:t>0,052</a:t>
              </a:r>
            </a:p>
          </p:txBody>
        </p:sp>
        <p:sp>
          <p:nvSpPr>
            <p:cNvPr id="515140" name="Text Box 68"/>
            <p:cNvSpPr txBox="1">
              <a:spLocks noChangeArrowheads="1"/>
            </p:cNvSpPr>
            <p:nvPr/>
          </p:nvSpPr>
          <p:spPr bwMode="auto">
            <a:xfrm>
              <a:off x="2112" y="3264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200">
                  <a:solidFill>
                    <a:schemeClr val="bg1"/>
                  </a:solidFill>
                </a:rPr>
                <a:t>0,04</a:t>
              </a:r>
            </a:p>
          </p:txBody>
        </p:sp>
        <p:sp>
          <p:nvSpPr>
            <p:cNvPr id="515141" name="Text Box 69"/>
            <p:cNvSpPr txBox="1">
              <a:spLocks noChangeArrowheads="1"/>
            </p:cNvSpPr>
            <p:nvPr/>
          </p:nvSpPr>
          <p:spPr bwMode="auto">
            <a:xfrm>
              <a:off x="2817" y="3327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200">
                  <a:solidFill>
                    <a:schemeClr val="bg1"/>
                  </a:solidFill>
                </a:rPr>
                <a:t>0,035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98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9D7E-643E-4E15-8952-EC570376DF86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517122" name="Text Box 2"/>
          <p:cNvSpPr txBox="1">
            <a:spLocks noChangeArrowheads="1"/>
          </p:cNvSpPr>
          <p:nvPr/>
        </p:nvSpPr>
        <p:spPr bwMode="auto">
          <a:xfrm>
            <a:off x="0" y="0"/>
            <a:ext cx="9525000" cy="747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555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43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…RILEVAZIONI ED ANALISI (9)…</a:t>
            </a:r>
          </a:p>
        </p:txBody>
      </p:sp>
      <p:sp>
        <p:nvSpPr>
          <p:cNvPr id="517127" name="Text Box 7"/>
          <p:cNvSpPr txBox="1">
            <a:spLocks noChangeArrowheads="1"/>
          </p:cNvSpPr>
          <p:nvPr/>
        </p:nvSpPr>
        <p:spPr bwMode="auto">
          <a:xfrm>
            <a:off x="2057400" y="3581400"/>
            <a:ext cx="762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00">
                <a:solidFill>
                  <a:schemeClr val="bg1"/>
                </a:solidFill>
              </a:rPr>
              <a:t>1,2</a:t>
            </a:r>
          </a:p>
        </p:txBody>
      </p:sp>
      <p:grpSp>
        <p:nvGrpSpPr>
          <p:cNvPr id="517138" name="Group 18"/>
          <p:cNvGrpSpPr>
            <a:grpSpLocks/>
          </p:cNvGrpSpPr>
          <p:nvPr/>
        </p:nvGrpSpPr>
        <p:grpSpPr bwMode="auto">
          <a:xfrm>
            <a:off x="198438" y="685800"/>
            <a:ext cx="8748712" cy="6156325"/>
            <a:chOff x="125" y="432"/>
            <a:chExt cx="5511" cy="3878"/>
          </a:xfrm>
        </p:grpSpPr>
        <p:grpSp>
          <p:nvGrpSpPr>
            <p:cNvPr id="517136" name="Group 16"/>
            <p:cNvGrpSpPr>
              <a:grpSpLocks/>
            </p:cNvGrpSpPr>
            <p:nvPr/>
          </p:nvGrpSpPr>
          <p:grpSpPr bwMode="auto">
            <a:xfrm>
              <a:off x="125" y="432"/>
              <a:ext cx="5511" cy="3878"/>
              <a:chOff x="125" y="432"/>
              <a:chExt cx="5511" cy="3878"/>
            </a:xfrm>
          </p:grpSpPr>
          <p:graphicFrame>
            <p:nvGraphicFramePr>
              <p:cNvPr id="517135" name="Object 15"/>
              <p:cNvGraphicFramePr>
                <a:graphicFrameLocks noChangeAspect="1"/>
              </p:cNvGraphicFramePr>
              <p:nvPr/>
            </p:nvGraphicFramePr>
            <p:xfrm>
              <a:off x="125" y="432"/>
              <a:ext cx="5511" cy="38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68" name="Grafico" r:id="rId4" imgW="8748065" imgH="6157112" progId="Excel.Chart.8">
                      <p:embed/>
                    </p:oleObj>
                  </mc:Choice>
                  <mc:Fallback>
                    <p:oleObj name="Grafico" r:id="rId4" imgW="8748065" imgH="6157112" progId="Excel.Char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5" y="432"/>
                            <a:ext cx="5511" cy="387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>
                                    <a:alpha val="69000"/>
                                  </a:schemeClr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7124" name="Text Box 4"/>
              <p:cNvSpPr txBox="1">
                <a:spLocks noChangeArrowheads="1"/>
              </p:cNvSpPr>
              <p:nvPr/>
            </p:nvSpPr>
            <p:spPr bwMode="auto">
              <a:xfrm>
                <a:off x="384" y="480"/>
                <a:ext cx="5088" cy="515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FFFF"/>
                  </a:gs>
                </a:gsLst>
                <a:path path="shape">
                  <a:fillToRect l="50000" t="50000" r="50000" b="50000"/>
                </a:path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buClr>
                    <a:srgbClr val="FF3300"/>
                  </a:buClr>
                </a:pPr>
                <a:r>
                  <a:rPr lang="it-IT" altLang="it-IT" sz="1800" u="sng">
                    <a:latin typeface="Arial" panose="020B0604020202020204" pitchFamily="34" charset="0"/>
                  </a:rPr>
                  <a:t>CONFRONTO GRAFICI</a:t>
                </a:r>
                <a:r>
                  <a:rPr lang="it-IT" altLang="it-IT" sz="1800">
                    <a:latin typeface="Arial" panose="020B0604020202020204" pitchFamily="34" charset="0"/>
                  </a:rPr>
                  <a:t> DOSE DIFFUSA ALTEZZA</a:t>
                </a:r>
              </a:p>
              <a:p>
                <a:pPr algn="ctr">
                  <a:spcBef>
                    <a:spcPct val="50000"/>
                  </a:spcBef>
                  <a:buClr>
                    <a:srgbClr val="FF3300"/>
                  </a:buClr>
                </a:pPr>
                <a:r>
                  <a:rPr lang="it-IT" altLang="it-IT" sz="1800">
                    <a:latin typeface="Arial" panose="020B0604020202020204" pitchFamily="34" charset="0"/>
                  </a:rPr>
                  <a:t> </a:t>
                </a:r>
                <a:r>
                  <a:rPr lang="it-IT" altLang="it-IT" sz="1800" u="sng">
                    <a:latin typeface="Arial" panose="020B0604020202020204" pitchFamily="34" charset="0"/>
                  </a:rPr>
                  <a:t>GONADI-OCCHI CON PARATIE</a:t>
                </a:r>
              </a:p>
            </p:txBody>
          </p:sp>
          <p:sp>
            <p:nvSpPr>
              <p:cNvPr id="517129" name="Text Box 9"/>
              <p:cNvSpPr txBox="1">
                <a:spLocks noChangeArrowheads="1"/>
              </p:cNvSpPr>
              <p:nvPr/>
            </p:nvSpPr>
            <p:spPr bwMode="auto">
              <a:xfrm>
                <a:off x="1056" y="3456"/>
                <a:ext cx="336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altLang="it-IT" sz="1200"/>
                  <a:t>0,5</a:t>
                </a:r>
              </a:p>
            </p:txBody>
          </p:sp>
          <p:sp>
            <p:nvSpPr>
              <p:cNvPr id="517130" name="Text Box 10"/>
              <p:cNvSpPr txBox="1">
                <a:spLocks noChangeArrowheads="1"/>
              </p:cNvSpPr>
              <p:nvPr/>
            </p:nvSpPr>
            <p:spPr bwMode="auto">
              <a:xfrm>
                <a:off x="2016" y="3552"/>
                <a:ext cx="336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altLang="it-IT" sz="1200"/>
                  <a:t>1</a:t>
                </a:r>
              </a:p>
            </p:txBody>
          </p:sp>
          <p:sp>
            <p:nvSpPr>
              <p:cNvPr id="517131" name="Text Box 11"/>
              <p:cNvSpPr txBox="1">
                <a:spLocks noChangeArrowheads="1"/>
              </p:cNvSpPr>
              <p:nvPr/>
            </p:nvSpPr>
            <p:spPr bwMode="auto">
              <a:xfrm>
                <a:off x="2880" y="3667"/>
                <a:ext cx="336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altLang="it-IT" sz="1200"/>
                  <a:t>2</a:t>
                </a:r>
              </a:p>
            </p:txBody>
          </p:sp>
        </p:grpSp>
        <p:sp>
          <p:nvSpPr>
            <p:cNvPr id="517137" name="Text Box 17"/>
            <p:cNvSpPr txBox="1">
              <a:spLocks noChangeArrowheads="1"/>
            </p:cNvSpPr>
            <p:nvPr/>
          </p:nvSpPr>
          <p:spPr bwMode="auto">
            <a:xfrm>
              <a:off x="1344" y="2256"/>
              <a:ext cx="480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300">
                  <a:solidFill>
                    <a:schemeClr val="bg1"/>
                  </a:solidFill>
                  <a:latin typeface="Arial" panose="020B0604020202020204" pitchFamily="34" charset="0"/>
                </a:rPr>
                <a:t>0,052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478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C397-574C-4A6D-980D-863EE3F52447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504837" name="Text Box 5"/>
          <p:cNvSpPr txBox="1">
            <a:spLocks noChangeArrowheads="1"/>
          </p:cNvSpPr>
          <p:nvPr/>
        </p:nvSpPr>
        <p:spPr bwMode="auto">
          <a:xfrm>
            <a:off x="0" y="0"/>
            <a:ext cx="9525000" cy="747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555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4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…CONSIDERAZIONI </a:t>
            </a:r>
            <a:r>
              <a:rPr lang="it-IT" altLang="it-IT" sz="4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</a:t>
            </a:r>
            <a:endParaRPr lang="it-IT" altLang="it-IT" sz="43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04838" name="Text Box 6"/>
          <p:cNvSpPr txBox="1">
            <a:spLocks noChangeArrowheads="1"/>
          </p:cNvSpPr>
          <p:nvPr/>
        </p:nvSpPr>
        <p:spPr bwMode="auto">
          <a:xfrm>
            <a:off x="533400" y="784225"/>
            <a:ext cx="5486400" cy="2873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 sz="2000">
                <a:latin typeface="Arial" panose="020B0604020202020204" pitchFamily="34" charset="0"/>
              </a:rPr>
              <a:t> Dai grafici si evince  chiaramente che la </a:t>
            </a:r>
            <a:r>
              <a:rPr lang="it-IT" altLang="it-IT" sz="2000" u="sng">
                <a:latin typeface="Arial" panose="020B0604020202020204" pitchFamily="34" charset="0"/>
              </a:rPr>
              <a:t>radiazione diffusa</a:t>
            </a:r>
            <a:r>
              <a:rPr lang="it-IT" altLang="it-IT" sz="2000">
                <a:latin typeface="Arial" panose="020B0604020202020204" pitchFamily="34" charset="0"/>
              </a:rPr>
              <a:t>, nella posizione principale di utilizzo in cui il tubo radiogeno si trova sotto il paziente, </a:t>
            </a:r>
            <a:r>
              <a:rPr lang="it-IT" altLang="it-IT" sz="2000" u="sng">
                <a:latin typeface="Arial" panose="020B0604020202020204" pitchFamily="34" charset="0"/>
              </a:rPr>
              <a:t>è maggiore in corrispondenza delle gonadi</a:t>
            </a:r>
            <a:r>
              <a:rPr lang="it-IT" altLang="it-IT" sz="2000">
                <a:latin typeface="Arial" panose="020B0604020202020204" pitchFamily="34" charset="0"/>
              </a:rPr>
              <a:t>. Tale affermazione alle grandi distanze (2m) non sussiste in presenza di paratie in cui la dose diffusa si eguaglia per altezza gonadi ed occhi!</a:t>
            </a:r>
          </a:p>
        </p:txBody>
      </p:sp>
      <p:grpSp>
        <p:nvGrpSpPr>
          <p:cNvPr id="504841" name="Group 9"/>
          <p:cNvGrpSpPr>
            <a:grpSpLocks/>
          </p:cNvGrpSpPr>
          <p:nvPr/>
        </p:nvGrpSpPr>
        <p:grpSpPr bwMode="auto">
          <a:xfrm>
            <a:off x="6172200" y="609600"/>
            <a:ext cx="2819400" cy="3124200"/>
            <a:chOff x="288" y="2256"/>
            <a:chExt cx="1776" cy="1968"/>
          </a:xfrm>
        </p:grpSpPr>
        <p:pic>
          <p:nvPicPr>
            <p:cNvPr id="504839" name="Picture 7"/>
            <p:cNvPicPr>
              <a:picLocks noChangeAspect="1" noChangeArrowheads="1"/>
            </p:cNvPicPr>
            <p:nvPr/>
          </p:nvPicPr>
          <p:blipFill>
            <a:blip r:embed="rId2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02"/>
            <a:stretch>
              <a:fillRect/>
            </a:stretch>
          </p:blipFill>
          <p:spPr bwMode="auto">
            <a:xfrm>
              <a:off x="384" y="2256"/>
              <a:ext cx="1440" cy="1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4840" name="Text Box 8"/>
            <p:cNvSpPr txBox="1">
              <a:spLocks noChangeArrowheads="1"/>
            </p:cNvSpPr>
            <p:nvPr/>
          </p:nvSpPr>
          <p:spPr bwMode="auto">
            <a:xfrm>
              <a:off x="288" y="3936"/>
              <a:ext cx="17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sz="1200"/>
                <a:t>Imm tratta dai manuali ditta SIMAD - C-ARM</a:t>
              </a:r>
            </a:p>
          </p:txBody>
        </p:sp>
      </p:grpSp>
      <p:sp>
        <p:nvSpPr>
          <p:cNvPr id="504842" name="Text Box 10"/>
          <p:cNvSpPr txBox="1">
            <a:spLocks noChangeArrowheads="1"/>
          </p:cNvSpPr>
          <p:nvPr/>
        </p:nvSpPr>
        <p:spPr bwMode="auto">
          <a:xfrm>
            <a:off x="482600" y="5543219"/>
            <a:ext cx="8305800" cy="1044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 sz="2000">
                <a:latin typeface="Arial" panose="020B0604020202020204" pitchFamily="34" charset="0"/>
              </a:rPr>
              <a:t> </a:t>
            </a:r>
            <a:r>
              <a:rPr lang="it-IT" altLang="it-IT" sz="2000" u="sng">
                <a:latin typeface="Arial" panose="020B0604020202020204" pitchFamily="34" charset="0"/>
              </a:rPr>
              <a:t>L’abbattimento con le paratie</a:t>
            </a:r>
            <a:r>
              <a:rPr lang="it-IT" altLang="it-IT" sz="2000">
                <a:latin typeface="Arial" panose="020B0604020202020204" pitchFamily="34" charset="0"/>
              </a:rPr>
              <a:t> anti X, senza tenere in cosiderazione i DPI (camice, paratiroide, occhiali), </a:t>
            </a:r>
            <a:r>
              <a:rPr lang="it-IT" altLang="it-IT" sz="2000" u="sng">
                <a:latin typeface="Arial" panose="020B0604020202020204" pitchFamily="34" charset="0"/>
              </a:rPr>
              <a:t>arriva fino ad un fattore 100!</a:t>
            </a:r>
          </a:p>
        </p:txBody>
      </p:sp>
      <p:sp>
        <p:nvSpPr>
          <p:cNvPr id="504843" name="Text Box 11"/>
          <p:cNvSpPr txBox="1">
            <a:spLocks noChangeArrowheads="1"/>
          </p:cNvSpPr>
          <p:nvPr/>
        </p:nvSpPr>
        <p:spPr bwMode="auto">
          <a:xfrm>
            <a:off x="482600" y="3944772"/>
            <a:ext cx="8305800" cy="1349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 sz="2000">
                <a:latin typeface="Arial" panose="020B0604020202020204" pitchFamily="34" charset="0"/>
              </a:rPr>
              <a:t> La radiazione diffusa spesso, nelle misure effettuate, non segue l’andamento della “legge del quadrato della distanza”, verosimilmente per agenti di disturbo-diffusione all’interno della sala anfiografica</a:t>
            </a:r>
          </a:p>
        </p:txBody>
      </p:sp>
    </p:spTree>
    <p:extLst>
      <p:ext uri="{BB962C8B-B14F-4D97-AF65-F5344CB8AC3E}">
        <p14:creationId xmlns:p14="http://schemas.microsoft.com/office/powerpoint/2010/main" val="219294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858838"/>
            <a:ext cx="5219700" cy="9366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it-IT" altLang="it-IT" sz="3000" smtClean="0"/>
              <a:t>DPI anti X = attenuazione di quasi un fattore 100 </a:t>
            </a:r>
          </a:p>
        </p:txBody>
      </p:sp>
      <p:graphicFrame>
        <p:nvGraphicFramePr>
          <p:cNvPr id="699422" name="Group 3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80215762"/>
              </p:ext>
            </p:extLst>
          </p:nvPr>
        </p:nvGraphicFramePr>
        <p:xfrm>
          <a:off x="466725" y="2225675"/>
          <a:ext cx="8208963" cy="3816351"/>
        </p:xfrm>
        <a:graphic>
          <a:graphicData uri="http://schemas.openxmlformats.org/drawingml/2006/table">
            <a:tbl>
              <a:tblPr/>
              <a:tblGrid>
                <a:gridCol w="1944688"/>
                <a:gridCol w="3024187"/>
                <a:gridCol w="3240088"/>
              </a:tblGrid>
              <a:tr h="1706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it-IT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Posizione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it-IT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Paziente medie dimensioni (</a:t>
                      </a:r>
                      <a:r>
                        <a:rPr kumimoji="0" lang="el-GR" altLang="it-IT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kumimoji="0" lang="it-IT" altLang="it-IT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Sv/min)</a:t>
                      </a:r>
                      <a:endParaRPr kumimoji="0" lang="el-GR" altLang="it-IT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it-IT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Paziente grandi dimensioni (</a:t>
                      </a:r>
                      <a:r>
                        <a:rPr kumimoji="0" lang="el-GR" altLang="it-IT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kumimoji="0" lang="it-IT" altLang="it-IT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Sv/min)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it-IT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50 cm</a:t>
                      </a:r>
                      <a:endParaRPr kumimoji="0" lang="it-IT" altLang="it-IT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10 </a:t>
                      </a:r>
                      <a:r>
                        <a:rPr kumimoji="0" lang="it-IT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0,5</a:t>
                      </a:r>
                      <a:r>
                        <a:rPr kumimoji="0" lang="it-IT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50 (</a:t>
                      </a:r>
                      <a:r>
                        <a:rPr kumimoji="0" lang="en-US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2,5)</a:t>
                      </a:r>
                      <a:endParaRPr kumimoji="0" lang="it-IT" altLang="it-IT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6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it-IT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90 cm</a:t>
                      </a:r>
                      <a:endParaRPr kumimoji="0" lang="it-IT" altLang="it-IT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2 </a:t>
                      </a:r>
                      <a:r>
                        <a:rPr kumimoji="0" lang="it-IT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0,1</a:t>
                      </a:r>
                      <a:r>
                        <a:rPr kumimoji="0" lang="it-IT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)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10 (</a:t>
                      </a:r>
                      <a:r>
                        <a:rPr kumimoji="0" lang="en-US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0,5)</a:t>
                      </a:r>
                      <a:endParaRPr kumimoji="0" lang="it-IT" altLang="it-IT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it-IT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200 cm</a:t>
                      </a:r>
                      <a:endParaRPr kumimoji="0" lang="it-IT" altLang="it-IT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1 </a:t>
                      </a:r>
                      <a:r>
                        <a:rPr kumimoji="0" lang="it-IT" altLang="it-IT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(&lt; 0,1)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it-IT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2 (</a:t>
                      </a:r>
                      <a:r>
                        <a:rPr kumimoji="0" lang="en-US" altLang="it-IT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0,1)</a:t>
                      </a:r>
                      <a:endParaRPr kumimoji="0" lang="it-IT" altLang="it-IT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444676" y="5558763"/>
            <a:ext cx="512638" cy="365125"/>
          </a:xfrm>
        </p:spPr>
        <p:txBody>
          <a:bodyPr/>
          <a:lstStyle/>
          <a:p>
            <a:pPr>
              <a:defRPr/>
            </a:pPr>
            <a:fld id="{AB13E22A-FE42-448E-AA24-543918804828}" type="slidenum">
              <a:rPr lang="it-IT" altLang="it-IT"/>
              <a:pPr>
                <a:defRPr/>
              </a:pPr>
              <a:t>27</a:t>
            </a:fld>
            <a:endParaRPr lang="it-IT" altLang="it-IT"/>
          </a:p>
        </p:txBody>
      </p:sp>
      <p:sp>
        <p:nvSpPr>
          <p:cNvPr id="80923" name="Text Box 31"/>
          <p:cNvSpPr txBox="1">
            <a:spLocks noChangeArrowheads="1"/>
          </p:cNvSpPr>
          <p:nvPr/>
        </p:nvSpPr>
        <p:spPr bwMode="auto">
          <a:xfrm>
            <a:off x="1295400" y="6588125"/>
            <a:ext cx="7848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it-IT" altLang="it-IT" sz="800"/>
              <a:t>Fonte:  Corso di Radioprotezione Ausl di Ferrara 2008 – dott. Turra</a:t>
            </a:r>
          </a:p>
        </p:txBody>
      </p:sp>
      <p:pic>
        <p:nvPicPr>
          <p:cNvPr id="80924" name="Picture 34" descr="CAMICE%20ANTI%20RX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569913"/>
            <a:ext cx="1103312" cy="1468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5610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1998-CB61-4173-8D4F-9A4CE5EE1EC4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520194" name="Text Box 2"/>
          <p:cNvSpPr txBox="1">
            <a:spLocks noChangeArrowheads="1"/>
          </p:cNvSpPr>
          <p:nvPr/>
        </p:nvSpPr>
        <p:spPr bwMode="auto">
          <a:xfrm>
            <a:off x="0" y="0"/>
            <a:ext cx="9525000" cy="747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555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4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…CONSIDERAZIONI </a:t>
            </a:r>
            <a:r>
              <a:rPr lang="it-IT" altLang="it-IT" sz="4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</a:t>
            </a:r>
            <a:endParaRPr lang="it-IT" altLang="it-IT" sz="43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20195" name="Text Box 3"/>
          <p:cNvSpPr txBox="1">
            <a:spLocks noChangeArrowheads="1"/>
          </p:cNvSpPr>
          <p:nvPr/>
        </p:nvSpPr>
        <p:spPr bwMode="auto">
          <a:xfrm>
            <a:off x="533400" y="762000"/>
            <a:ext cx="7924800" cy="150810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 sz="2300" dirty="0">
                <a:latin typeface="Arial" panose="020B0604020202020204" pitchFamily="34" charset="0"/>
              </a:rPr>
              <a:t> Considerando le curve </a:t>
            </a:r>
            <a:r>
              <a:rPr lang="it-IT" altLang="it-IT" sz="2300" dirty="0" err="1">
                <a:latin typeface="Arial" panose="020B0604020202020204" pitchFamily="34" charset="0"/>
              </a:rPr>
              <a:t>isodose</a:t>
            </a:r>
            <a:r>
              <a:rPr lang="it-IT" altLang="it-IT" sz="2300" dirty="0">
                <a:latin typeface="Arial" panose="020B0604020202020204" pitchFamily="34" charset="0"/>
              </a:rPr>
              <a:t> dell’apparecchiatura i dati rilevati si discostano in parte…. ma c’è da considerare che il tubo radiogeno (tecnologia ceramica) è stato cambiato </a:t>
            </a:r>
            <a:r>
              <a:rPr lang="it-IT" altLang="it-IT" sz="2300" dirty="0" smtClean="0">
                <a:latin typeface="Arial" panose="020B0604020202020204" pitchFamily="34" charset="0"/>
              </a:rPr>
              <a:t>di recente rispetto </a:t>
            </a:r>
            <a:r>
              <a:rPr lang="it-IT" altLang="it-IT" sz="2300" dirty="0">
                <a:latin typeface="Arial" panose="020B0604020202020204" pitchFamily="34" charset="0"/>
              </a:rPr>
              <a:t>al manuale/mappe di riferimento!</a:t>
            </a:r>
          </a:p>
        </p:txBody>
      </p:sp>
      <p:pic>
        <p:nvPicPr>
          <p:cNvPr id="7170" name="Picture 2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61"/>
          <a:stretch>
            <a:fillRect/>
          </a:stretch>
        </p:blipFill>
        <p:spPr bwMode="auto">
          <a:xfrm>
            <a:off x="651293" y="2412882"/>
            <a:ext cx="7806907" cy="40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96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5E3C-FBDE-4B62-BA37-30FC7FBBAD9B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521218" name="Text Box 2"/>
          <p:cNvSpPr txBox="1">
            <a:spLocks noChangeArrowheads="1"/>
          </p:cNvSpPr>
          <p:nvPr/>
        </p:nvSpPr>
        <p:spPr bwMode="auto">
          <a:xfrm>
            <a:off x="0" y="0"/>
            <a:ext cx="9525000" cy="747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555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4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</a:t>
            </a:r>
            <a:r>
              <a:rPr lang="it-IT" altLang="it-IT" sz="4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CONSIDERAZIONI…</a:t>
            </a:r>
            <a:endParaRPr lang="it-IT" altLang="it-IT" sz="43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21219" name="Text Box 3"/>
          <p:cNvSpPr txBox="1">
            <a:spLocks noChangeArrowheads="1"/>
          </p:cNvSpPr>
          <p:nvPr/>
        </p:nvSpPr>
        <p:spPr bwMode="auto">
          <a:xfrm>
            <a:off x="685800" y="796925"/>
            <a:ext cx="7924800" cy="1412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 sz="2100">
                <a:latin typeface="Arial" panose="020B0604020202020204" pitchFamily="34" charset="0"/>
              </a:rPr>
              <a:t> E’ stato </a:t>
            </a:r>
            <a:r>
              <a:rPr lang="it-IT" altLang="it-IT" sz="2100" u="sng">
                <a:latin typeface="Arial" panose="020B0604020202020204" pitchFamily="34" charset="0"/>
              </a:rPr>
              <a:t>perfezionato il posizionamento degli operatori d’equipe</a:t>
            </a:r>
            <a:r>
              <a:rPr lang="it-IT" altLang="it-IT" sz="2100">
                <a:latin typeface="Arial" panose="020B0604020202020204" pitchFamily="34" charset="0"/>
              </a:rPr>
              <a:t> durante l’attività in sala angiografica in modo da ridurre al massimo il rateo di dose diffusa a cui siamo esposti</a:t>
            </a:r>
          </a:p>
        </p:txBody>
      </p:sp>
      <p:pic>
        <p:nvPicPr>
          <p:cNvPr id="521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825023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1224" name="Group 8"/>
          <p:cNvGrpSpPr>
            <a:grpSpLocks/>
          </p:cNvGrpSpPr>
          <p:nvPr/>
        </p:nvGrpSpPr>
        <p:grpSpPr bwMode="auto">
          <a:xfrm>
            <a:off x="7150100" y="4038600"/>
            <a:ext cx="1905000" cy="2492375"/>
            <a:chOff x="4504" y="2544"/>
            <a:chExt cx="1200" cy="1570"/>
          </a:xfrm>
        </p:grpSpPr>
        <p:sp>
          <p:nvSpPr>
            <p:cNvPr id="521222" name="Text Box 6"/>
            <p:cNvSpPr txBox="1">
              <a:spLocks noChangeArrowheads="1"/>
            </p:cNvSpPr>
            <p:nvPr/>
          </p:nvSpPr>
          <p:spPr bwMode="auto">
            <a:xfrm>
              <a:off x="4504" y="2880"/>
              <a:ext cx="1200" cy="12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3300"/>
                </a:buClr>
                <a:buFont typeface="Wingdings" panose="05000000000000000000" pitchFamily="2" charset="2"/>
                <a:buChar char="Ø"/>
              </a:pPr>
              <a:r>
                <a:rPr lang="it-IT" altLang="it-IT" sz="1500">
                  <a:latin typeface="Arial" panose="020B0604020202020204" pitchFamily="34" charset="0"/>
                </a:rPr>
                <a:t> Dopo le misure, viene utilizzata abitualmente una paratia anti x (1mmPb equivalente!) precedentemente in disuso.</a:t>
              </a:r>
            </a:p>
          </p:txBody>
        </p:sp>
        <p:sp>
          <p:nvSpPr>
            <p:cNvPr id="521223" name="AutoShape 7"/>
            <p:cNvSpPr>
              <a:spLocks noChangeArrowheads="1"/>
            </p:cNvSpPr>
            <p:nvPr/>
          </p:nvSpPr>
          <p:spPr bwMode="auto">
            <a:xfrm rot="-5400000">
              <a:off x="4920" y="2616"/>
              <a:ext cx="384" cy="24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alpha val="69000"/>
                  </a:srgbClr>
                </a:gs>
                <a:gs pos="100000">
                  <a:schemeClr val="bg1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51684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9050"/>
            <a:ext cx="9144000" cy="8048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GRANDEZZE DOSIMETRICHE IN SALA ANGIOGRAFICA</a:t>
            </a:r>
          </a:p>
        </p:txBody>
      </p:sp>
      <p:sp>
        <p:nvSpPr>
          <p:cNvPr id="27655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725E3F-9651-4CFB-89D9-F55BDA326C45}" type="slidenum">
              <a:rPr lang="it-IT" altLang="it-IT" smtClean="0"/>
              <a:pPr/>
              <a:t>3</a:t>
            </a:fld>
            <a:endParaRPr lang="it-IT" altLang="it-IT" smtClean="0"/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323850" y="2205038"/>
            <a:ext cx="2519363" cy="4262437"/>
            <a:chOff x="323850" y="2241984"/>
            <a:chExt cx="2519363" cy="5348825"/>
          </a:xfrm>
        </p:grpSpPr>
        <p:sp>
          <p:nvSpPr>
            <p:cNvPr id="5124" name="Text Box 4"/>
            <p:cNvSpPr txBox="1">
              <a:spLocks noChangeArrowheads="1"/>
            </p:cNvSpPr>
            <p:nvPr/>
          </p:nvSpPr>
          <p:spPr bwMode="auto">
            <a:xfrm>
              <a:off x="323850" y="2241984"/>
              <a:ext cx="2519363" cy="62154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t-IT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DI DOSE</a:t>
              </a:r>
            </a:p>
          </p:txBody>
        </p:sp>
        <p:sp>
          <p:nvSpPr>
            <p:cNvPr id="5127" name="Text Box 7"/>
            <p:cNvSpPr txBox="1">
              <a:spLocks noChangeArrowheads="1"/>
            </p:cNvSpPr>
            <p:nvPr/>
          </p:nvSpPr>
          <p:spPr bwMode="auto">
            <a:xfrm>
              <a:off x="323850" y="3112537"/>
              <a:ext cx="2519363" cy="4478272"/>
            </a:xfrm>
            <a:prstGeom prst="rect">
              <a:avLst/>
            </a:prstGeom>
            <a:gradFill rotWithShape="0">
              <a:gsLst>
                <a:gs pos="0">
                  <a:srgbClr val="233E4F"/>
                </a:gs>
                <a:gs pos="13000">
                  <a:srgbClr val="233E4F"/>
                </a:gs>
                <a:gs pos="100000">
                  <a:srgbClr val="C5DEE5"/>
                </a:gs>
              </a:gsLst>
              <a:lin ang="5400000"/>
            </a:gradFill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 typeface="Wingdings" panose="05000000000000000000" pitchFamily="2" charset="2"/>
                <a:buChar char="Ø"/>
                <a:defRPr/>
              </a:pPr>
              <a:r>
                <a:rPr lang="it-IT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KERMA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K </a:t>
              </a:r>
              <a:r>
                <a:rPr lang="it-IT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=</a:t>
              </a: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dE</a:t>
              </a:r>
              <a:r>
                <a:rPr lang="it-IT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tr</a:t>
              </a: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 / d</a:t>
              </a:r>
              <a:r>
                <a:rPr lang="it-IT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m   </a:t>
              </a: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(Gy)</a:t>
              </a:r>
              <a:endParaRPr lang="it-IT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Char char="Ø"/>
                <a:defRPr/>
              </a:pPr>
              <a:r>
                <a:rPr lang="it-IT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ESPOSIZIONE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X </a:t>
              </a:r>
              <a:r>
                <a:rPr lang="it-IT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=</a:t>
              </a: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d</a:t>
              </a:r>
              <a:r>
                <a:rPr lang="it-IT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Q</a:t>
              </a: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 / d</a:t>
              </a:r>
              <a:r>
                <a:rPr lang="it-IT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m   </a:t>
              </a: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(C/kg)</a:t>
              </a:r>
              <a:endParaRPr lang="it-IT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Char char="Ø"/>
                <a:defRPr/>
              </a:pPr>
              <a:r>
                <a:rPr lang="it-IT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 DOSE ASSORBITA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D </a:t>
              </a:r>
              <a:r>
                <a:rPr lang="it-IT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=</a:t>
              </a: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 </a:t>
              </a:r>
              <a:r>
                <a:rPr lang="it-IT" altLang="ja-JP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dɛ</a:t>
              </a: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/ d</a:t>
              </a:r>
              <a:r>
                <a:rPr lang="it-IT" altLang="ja-JP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m   </a:t>
              </a: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(Gy)</a:t>
              </a:r>
              <a:r>
                <a:rPr lang="it-IT" altLang="ja-JP" b="1" i="1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</a:t>
              </a:r>
              <a:endParaRPr lang="it-IT" altLang="ja-JP" b="1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  <a:sym typeface="Wingdings" panose="05000000000000000000" pitchFamily="2" charset="2"/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Char char="Ø"/>
                <a:defRPr/>
              </a:pPr>
              <a:r>
                <a:rPr lang="it-IT" altLang="ja-JP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RATEO DI DOSE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Ḋ </a:t>
              </a:r>
              <a:r>
                <a:rPr lang="it-IT" altLang="ja-JP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=</a:t>
              </a: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</a:t>
              </a:r>
              <a:r>
                <a:rPr lang="it-IT" altLang="ja-JP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dD</a:t>
              </a: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/ </a:t>
              </a:r>
              <a:r>
                <a:rPr lang="it-IT" altLang="ja-JP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d</a:t>
              </a:r>
              <a:r>
                <a:rPr lang="it-IT" altLang="ja-JP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t</a:t>
              </a: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  (Gy/s)</a:t>
              </a:r>
              <a:endParaRPr lang="it-IT" b="1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3059113" y="2205038"/>
            <a:ext cx="2809875" cy="2543175"/>
            <a:chOff x="3131344" y="2247751"/>
            <a:chExt cx="2808808" cy="2543051"/>
          </a:xfrm>
        </p:grpSpPr>
        <p:sp>
          <p:nvSpPr>
            <p:cNvPr id="5125" name="Text Box 5"/>
            <p:cNvSpPr txBox="1">
              <a:spLocks noChangeArrowheads="1"/>
            </p:cNvSpPr>
            <p:nvPr/>
          </p:nvSpPr>
          <p:spPr bwMode="auto">
            <a:xfrm>
              <a:off x="3131344" y="2247751"/>
              <a:ext cx="2808808" cy="495276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t-IT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DI PROTEZIONE</a:t>
              </a:r>
            </a:p>
          </p:txBody>
        </p:sp>
        <p:sp>
          <p:nvSpPr>
            <p:cNvPr id="5128" name="Text Box 8"/>
            <p:cNvSpPr txBox="1">
              <a:spLocks noChangeArrowheads="1"/>
            </p:cNvSpPr>
            <p:nvPr/>
          </p:nvSpPr>
          <p:spPr bwMode="auto">
            <a:xfrm>
              <a:off x="3131344" y="3147819"/>
              <a:ext cx="2808808" cy="1642983"/>
            </a:xfrm>
            <a:prstGeom prst="rect">
              <a:avLst/>
            </a:prstGeom>
            <a:gradFill rotWithShape="0">
              <a:gsLst>
                <a:gs pos="0">
                  <a:srgbClr val="233E4F"/>
                </a:gs>
                <a:gs pos="13000">
                  <a:srgbClr val="233E4F"/>
                </a:gs>
                <a:gs pos="100000">
                  <a:srgbClr val="C5DEE5"/>
                </a:gs>
              </a:gsLst>
              <a:lin ang="5400000"/>
            </a:gradFill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 typeface="Wingdings" panose="05000000000000000000" pitchFamily="2" charset="2"/>
                <a:buChar char="Ø"/>
                <a:defRPr/>
              </a:pPr>
              <a:r>
                <a:rPr lang="it-IT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DOSE EQUIVALENTE</a:t>
              </a:r>
              <a:endParaRPr lang="it-IT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  <a:defRPr/>
              </a:pP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H</a:t>
              </a:r>
              <a:r>
                <a:rPr lang="it-IT" altLang="ja-JP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T,R</a:t>
              </a: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</a:t>
              </a:r>
              <a:r>
                <a:rPr lang="it-IT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anose="05000000000000000000" pitchFamily="2" charset="2"/>
                </a:rPr>
                <a:t>=</a:t>
              </a:r>
              <a:r>
                <a:rPr lang="it-IT" altLang="ja-JP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</a:t>
              </a:r>
              <a:r>
                <a:rPr lang="it-IT" altLang="ja-JP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w</a:t>
              </a:r>
              <a:r>
                <a:rPr lang="it-IT" altLang="ja-JP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R</a:t>
              </a: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* D</a:t>
              </a:r>
              <a:r>
                <a:rPr lang="it-IT" altLang="ja-JP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T,R</a:t>
              </a:r>
              <a:r>
                <a:rPr lang="it-IT" altLang="ja-JP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  </a:t>
              </a: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(</a:t>
              </a:r>
              <a:r>
                <a:rPr lang="it-IT" altLang="ja-JP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Sv</a:t>
              </a: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)</a:t>
              </a: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Char char="Ø"/>
                <a:defRPr/>
              </a:pPr>
              <a:r>
                <a:rPr lang="it-IT" altLang="ja-JP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DOSE EFFICACE</a:t>
              </a: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  <a:defRPr/>
              </a:pP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E </a:t>
              </a:r>
              <a:r>
                <a:rPr lang="it-IT" altLang="ja-JP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=</a:t>
              </a: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ƩT * </a:t>
              </a:r>
              <a:r>
                <a:rPr lang="it-IT" altLang="ja-JP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w</a:t>
              </a:r>
              <a:r>
                <a:rPr lang="it-IT" altLang="ja-JP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t</a:t>
              </a: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* </a:t>
              </a:r>
              <a:r>
                <a:rPr lang="it-IT" altLang="ja-JP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H</a:t>
              </a:r>
              <a:r>
                <a:rPr lang="it-IT" altLang="ja-JP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t</a:t>
              </a: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  (</a:t>
              </a:r>
              <a:r>
                <a:rPr lang="it-IT" altLang="ja-JP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Sv</a:t>
              </a: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)</a:t>
              </a:r>
              <a:r>
                <a:rPr lang="it-IT" altLang="ja-JP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ＭＳ Ｐゴシック" panose="020B0600070205080204" pitchFamily="34" charset="-128"/>
                  <a:sym typeface="Wingdings" panose="05000000000000000000" pitchFamily="2" charset="2"/>
                </a:rPr>
                <a:t> </a:t>
              </a:r>
              <a:endParaRPr lang="it-IT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  <a:sym typeface="Wingdings" panose="05000000000000000000" pitchFamily="2" charset="2"/>
              </a:endParaRP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6011863" y="2133600"/>
            <a:ext cx="2916237" cy="4192588"/>
            <a:chOff x="6215559" y="2248932"/>
            <a:chExt cx="2604914" cy="3963254"/>
          </a:xfrm>
        </p:grpSpPr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6215559" y="2248932"/>
              <a:ext cx="2604914" cy="987437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t-IT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PER LA PROTEZIONE OPERATIVA DEL PAZIENTE</a:t>
              </a:r>
            </a:p>
          </p:txBody>
        </p:sp>
        <p:sp>
          <p:nvSpPr>
            <p:cNvPr id="5129" name="Text Box 9"/>
            <p:cNvSpPr txBox="1">
              <a:spLocks noChangeArrowheads="1"/>
            </p:cNvSpPr>
            <p:nvPr/>
          </p:nvSpPr>
          <p:spPr bwMode="auto">
            <a:xfrm>
              <a:off x="6228321" y="3878653"/>
              <a:ext cx="2592152" cy="2333533"/>
            </a:xfrm>
            <a:prstGeom prst="rect">
              <a:avLst/>
            </a:prstGeom>
            <a:gradFill rotWithShape="0">
              <a:gsLst>
                <a:gs pos="0">
                  <a:srgbClr val="233E4F"/>
                </a:gs>
                <a:gs pos="5000">
                  <a:srgbClr val="233E4F"/>
                </a:gs>
                <a:gs pos="100000">
                  <a:srgbClr val="D0E3E8"/>
                </a:gs>
              </a:gsLst>
              <a:lin ang="5400000"/>
            </a:gradFill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 typeface="Wingdings" panose="05000000000000000000" pitchFamily="2" charset="2"/>
                <a:buChar char="Ø"/>
                <a:defRPr/>
              </a:pPr>
              <a:r>
                <a:rPr lang="it-IT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DOSE INCIDENTE</a:t>
              </a: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  <a:defRPr/>
              </a:pP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</a:t>
              </a:r>
              <a:r>
                <a:rPr lang="it-IT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mGy</a:t>
              </a: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</a:t>
              </a: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Char char="Ø"/>
                <a:defRPr/>
              </a:pPr>
              <a:r>
                <a:rPr lang="it-IT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DOSE D’INGRESSO</a:t>
              </a: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  <a:defRPr/>
              </a:pP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</a:t>
              </a:r>
              <a:r>
                <a:rPr lang="it-IT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mGy</a:t>
              </a: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</a:t>
              </a: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Char char="Ø"/>
                <a:defRPr/>
              </a:pPr>
              <a:r>
                <a:rPr lang="it-IT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DOSE PER AREA</a:t>
              </a:r>
            </a:p>
            <a:p>
              <a:pPr algn="ctr">
                <a:spcBef>
                  <a:spcPct val="50000"/>
                </a:spcBef>
                <a:buFont typeface="Wingdings" panose="05000000000000000000" pitchFamily="2" charset="2"/>
                <a:buNone/>
                <a:defRPr/>
              </a:pPr>
              <a:r>
                <a:rPr lang="it-IT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</a:t>
              </a:r>
              <a:r>
                <a:rPr lang="it-IT" altLang="ja-JP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</a:rPr>
                <a:t>Gy * cm²)</a:t>
              </a:r>
              <a:endPara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7654" name="Text Box 10"/>
          <p:cNvSpPr txBox="1">
            <a:spLocks noChangeArrowheads="1"/>
          </p:cNvSpPr>
          <p:nvPr/>
        </p:nvSpPr>
        <p:spPr bwMode="auto">
          <a:xfrm>
            <a:off x="539750" y="921544"/>
            <a:ext cx="78486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it-IT" altLang="it-IT" b="1" dirty="0">
                <a:solidFill>
                  <a:srgbClr val="233E4F"/>
                </a:solidFill>
              </a:rPr>
              <a:t> Descrivere matematicamente i processi microscopici d’interazione delle radiazioni ionizzanti con gli atomi e le molecole dei tessuti</a:t>
            </a:r>
          </a:p>
          <a:p>
            <a:pPr algn="ctr">
              <a:buFont typeface="Wingdings" panose="05000000000000000000" pitchFamily="2" charset="2"/>
              <a:buNone/>
            </a:pPr>
            <a:endParaRPr lang="it-IT" altLang="it-IT" sz="1000" b="1" dirty="0">
              <a:solidFill>
                <a:srgbClr val="233E4F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it-IT" altLang="it-IT" b="1" dirty="0">
                <a:solidFill>
                  <a:srgbClr val="233E4F"/>
                </a:solidFill>
              </a:rPr>
              <a:t> Valutare l’esposizione a tali radiazioni nell’uomo</a:t>
            </a:r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395288" y="2895600"/>
            <a:ext cx="8413750" cy="3413125"/>
            <a:chOff x="467544" y="2996952"/>
            <a:chExt cx="8414977" cy="3412554"/>
          </a:xfrm>
        </p:grpSpPr>
        <p:sp>
          <p:nvSpPr>
            <p:cNvPr id="6" name="Ovale 5"/>
            <p:cNvSpPr/>
            <p:nvPr/>
          </p:nvSpPr>
          <p:spPr>
            <a:xfrm>
              <a:off x="467544" y="2996952"/>
              <a:ext cx="2332377" cy="965039"/>
            </a:xfrm>
            <a:prstGeom prst="ellipse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3131757" y="3901676"/>
              <a:ext cx="3005575" cy="963452"/>
            </a:xfrm>
            <a:prstGeom prst="ellipse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6" name="Ovale 15"/>
            <p:cNvSpPr/>
            <p:nvPr/>
          </p:nvSpPr>
          <p:spPr>
            <a:xfrm>
              <a:off x="6364379" y="5444467"/>
              <a:ext cx="2518142" cy="965039"/>
            </a:xfrm>
            <a:prstGeom prst="ellipse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7" t="24323" r="20102"/>
          <a:stretch>
            <a:fillRect/>
          </a:stretch>
        </p:blipFill>
        <p:spPr bwMode="auto">
          <a:xfrm>
            <a:off x="3228975" y="4881401"/>
            <a:ext cx="2397125" cy="1889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4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88973" cy="536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20" y="1324108"/>
            <a:ext cx="4160470" cy="5376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67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6004-D3B0-472C-83F0-3CF8857F65A3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522242" name="Text Box 2"/>
          <p:cNvSpPr txBox="1">
            <a:spLocks noChangeArrowheads="1"/>
          </p:cNvSpPr>
          <p:nvPr/>
        </p:nvSpPr>
        <p:spPr bwMode="auto">
          <a:xfrm>
            <a:off x="0" y="0"/>
            <a:ext cx="9525000" cy="747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555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4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</a:t>
            </a:r>
            <a:r>
              <a:rPr lang="it-IT" altLang="it-IT" sz="4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CONSIDERAZIONI…</a:t>
            </a:r>
            <a:endParaRPr lang="it-IT" altLang="it-IT" sz="43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533400" y="685800"/>
            <a:ext cx="7924800" cy="2695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it-IT" altLang="it-IT" sz="2100">
                <a:latin typeface="Arial" panose="020B0604020202020204" pitchFamily="34" charset="0"/>
              </a:rPr>
              <a:t> La </a:t>
            </a:r>
            <a:r>
              <a:rPr lang="it-IT" altLang="it-IT" sz="2100" u="sng">
                <a:latin typeface="Arial" panose="020B0604020202020204" pitchFamily="34" charset="0"/>
              </a:rPr>
              <a:t>partecipazione multiprofessionale</a:t>
            </a:r>
            <a:r>
              <a:rPr lang="it-IT" altLang="it-IT" sz="2100">
                <a:latin typeface="Arial" panose="020B0604020202020204" pitchFamily="34" charset="0"/>
              </a:rPr>
              <a:t> all’iniziativa ha richiesto un lavoro di convincimento prolungato e nonostante l’argomento sia “banale” per i TSRM, l’utilizzo di misure dirette con semplici formule di conversione, senza l’applicazione di un vero e proprio protocollo dosimetrico ha permesso quella sperata </a:t>
            </a:r>
            <a:r>
              <a:rPr lang="it-IT" altLang="it-IT" sz="2100" u="sng">
                <a:latin typeface="Arial" panose="020B0604020202020204" pitchFamily="34" charset="0"/>
              </a:rPr>
              <a:t>sensibilizzazione quotidiana alle radiazioni in tutti i professionisti</a:t>
            </a:r>
            <a:r>
              <a:rPr lang="it-IT" altLang="it-IT" sz="2100">
                <a:latin typeface="Arial" panose="020B0604020202020204" pitchFamily="34" charset="0"/>
              </a:rPr>
              <a:t> operanti in sala angiografica…..</a:t>
            </a: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533400" y="3810000"/>
            <a:ext cx="4724400" cy="2936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</a:pPr>
            <a:r>
              <a:rPr lang="it-IT" altLang="it-IT" sz="2300" u="sng">
                <a:solidFill>
                  <a:srgbClr val="0000FF"/>
                </a:solidFill>
                <a:latin typeface="Arial" panose="020B0604020202020204" pitchFamily="34" charset="0"/>
              </a:rPr>
              <a:t>CRITICITA’</a:t>
            </a:r>
            <a:r>
              <a:rPr lang="it-IT" altLang="it-IT" sz="2300">
                <a:latin typeface="Arial" panose="020B0604020202020204" pitchFamily="34" charset="0"/>
              </a:rPr>
              <a:t>: assenza di un protocollo dosimetrico/standard di misura, poche rilevazioni, misure effettuate in più giornate (Temp e Pressione diverse!), mancato confronto con il dosimetro ambiente presente sull’arco C….</a:t>
            </a:r>
          </a:p>
        </p:txBody>
      </p:sp>
      <p:pic>
        <p:nvPicPr>
          <p:cNvPr id="522245" name="Picture 5" descr="About this Journa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91000"/>
            <a:ext cx="1412875" cy="2057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46" name="Picture 6" descr="Cover of UNSCEAR 2008 Report - Volume I">
            <a:hlinkClick r:id="rId4" tooltip="UN Sales publications: UNSCEAR 2008 Report - Volume 1"/>
          </p:cNvPr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191000"/>
            <a:ext cx="1433513" cy="2057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86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52400" y="70267"/>
            <a:ext cx="876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it-IT" sz="3600" b="1" dirty="0" smtClean="0">
                <a:solidFill>
                  <a:srgbClr val="0264BE"/>
                </a:solidFill>
              </a:rPr>
              <a:t>NORMATIVA DPI, REQUISITI</a:t>
            </a:r>
            <a:endParaRPr lang="en-GB" altLang="it-IT" sz="3600" b="1" dirty="0">
              <a:solidFill>
                <a:srgbClr val="0264BE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3" y="1651317"/>
            <a:ext cx="8493413" cy="364257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725655" y="4800601"/>
            <a:ext cx="187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Dlgs</a:t>
            </a:r>
            <a:r>
              <a:rPr lang="it-IT" dirty="0" smtClean="0"/>
              <a:t> 81/2008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237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52400" y="70267"/>
            <a:ext cx="876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it-IT" sz="3600" b="1" dirty="0" smtClean="0">
                <a:solidFill>
                  <a:srgbClr val="0264BE"/>
                </a:solidFill>
              </a:rPr>
              <a:t>NORMATIVA DPI, REQUISITI</a:t>
            </a:r>
            <a:endParaRPr lang="en-GB" altLang="it-IT" sz="3600" b="1" dirty="0">
              <a:solidFill>
                <a:srgbClr val="0264BE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8179" y="855965"/>
            <a:ext cx="86787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3200" b="1" dirty="0" err="1" smtClean="0"/>
              <a:t>Dlgs</a:t>
            </a:r>
            <a:r>
              <a:rPr lang="it-IT" sz="3200" b="1" dirty="0" smtClean="0"/>
              <a:t> 475/1992</a:t>
            </a:r>
            <a:r>
              <a:rPr lang="it-IT" sz="3200" dirty="0" smtClean="0"/>
              <a:t>, allegato II «Requisiti essenziali di salute e sicurezza»</a:t>
            </a:r>
            <a:endParaRPr lang="it-IT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3200" b="1" dirty="0" smtClean="0"/>
              <a:t>CONFORMITA’: Direttiva  89/686/CEE; normativa italiana CEI EN 61331 (2000); IEC 1331-1 </a:t>
            </a:r>
            <a:r>
              <a:rPr lang="it-IT" sz="3200" dirty="0" smtClean="0"/>
              <a:t>dispositivi di protezione dalla radiazione X per uso medico-diagnostico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3200" b="1" dirty="0" smtClean="0"/>
              <a:t>Istruzioni di utilizzo </a:t>
            </a:r>
            <a:r>
              <a:rPr lang="it-IT" sz="3200" dirty="0" smtClean="0"/>
              <a:t>chiare e comprensibili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3200" dirty="0" smtClean="0"/>
              <a:t>Elementi costituente </a:t>
            </a:r>
            <a:r>
              <a:rPr lang="it-IT" sz="3200" b="1" dirty="0" smtClean="0"/>
              <a:t>tessuto di attenuazione </a:t>
            </a:r>
            <a:r>
              <a:rPr lang="it-IT" sz="3200" dirty="0" smtClean="0"/>
              <a:t>e relative marcature</a:t>
            </a:r>
            <a:endParaRPr lang="it-IT" sz="2400" dirty="0" smtClean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lum bright="-5000" contrast="13000"/>
          </a:blip>
          <a:stretch>
            <a:fillRect/>
          </a:stretch>
        </p:blipFill>
        <p:spPr>
          <a:xfrm>
            <a:off x="6716199" y="4375420"/>
            <a:ext cx="2228947" cy="220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5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52400" y="70267"/>
            <a:ext cx="876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it-IT" sz="3600" b="1" dirty="0" smtClean="0">
                <a:solidFill>
                  <a:srgbClr val="0264BE"/>
                </a:solidFill>
              </a:rPr>
              <a:t>NORMATIVA DPI, REQUISITI</a:t>
            </a:r>
            <a:endParaRPr lang="en-GB" altLang="it-IT" sz="3600" b="1" dirty="0">
              <a:solidFill>
                <a:srgbClr val="0264BE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 bright="-24000" contrast="40000"/>
          </a:blip>
          <a:stretch>
            <a:fillRect/>
          </a:stretch>
        </p:blipFill>
        <p:spPr>
          <a:xfrm>
            <a:off x="4912476" y="3444641"/>
            <a:ext cx="3707733" cy="3158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76" y="3514184"/>
            <a:ext cx="4012950" cy="3088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ttangolo 2"/>
          <p:cNvSpPr/>
          <p:nvPr/>
        </p:nvSpPr>
        <p:spPr>
          <a:xfrm>
            <a:off x="306786" y="499564"/>
            <a:ext cx="883721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b="1" dirty="0"/>
              <a:t>Raccomandazioni</a:t>
            </a:r>
            <a:r>
              <a:rPr lang="it-IT" sz="2800" dirty="0"/>
              <a:t> per i metodi e i materiali da utilizzare </a:t>
            </a:r>
            <a:r>
              <a:rPr lang="it-IT" sz="2800" b="1" dirty="0"/>
              <a:t>per la pulizia e la disinfezione</a:t>
            </a:r>
            <a:r>
              <a:rPr lang="it-IT" sz="28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/>
              <a:t>Metodo raccomandato e frequenza dell‘ </a:t>
            </a:r>
            <a:r>
              <a:rPr lang="it-IT" sz="2800" b="1" dirty="0"/>
              <a:t>ispezione periodica </a:t>
            </a:r>
            <a:r>
              <a:rPr lang="it-IT" sz="2800" dirty="0"/>
              <a:t>da parte dell'utilizzatore per verificare il mantenimento delle proprietà di attenuazione. [</a:t>
            </a:r>
            <a:r>
              <a:rPr lang="it-IT" sz="2800" dirty="0">
                <a:solidFill>
                  <a:srgbClr val="FF0000"/>
                </a:solidFill>
              </a:rPr>
              <a:t>bug!!!</a:t>
            </a:r>
            <a:r>
              <a:rPr lang="it-IT" sz="2800" dirty="0"/>
              <a:t>]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26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60" y="621273"/>
            <a:ext cx="7595988" cy="525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7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52400" y="106363"/>
            <a:ext cx="876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it-IT" sz="3600" b="1" dirty="0" smtClean="0">
                <a:solidFill>
                  <a:srgbClr val="0264BE"/>
                </a:solidFill>
              </a:rPr>
              <a:t>CLASSIFICAZIONE</a:t>
            </a:r>
            <a:endParaRPr lang="en-GB" altLang="it-IT" sz="3600" b="1" dirty="0">
              <a:solidFill>
                <a:srgbClr val="0264BE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90500" y="984570"/>
            <a:ext cx="87249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latin typeface="Times New Roman" panose="02020603050405020304" pitchFamily="18" charset="0"/>
              </a:rPr>
              <a:t>In campo radiologico, i DPI si possono classificare in due sezioni:</a:t>
            </a:r>
          </a:p>
          <a:p>
            <a:r>
              <a:rPr lang="it-IT" sz="2800" dirty="0">
                <a:latin typeface="Times New Roman" panose="02020603050405020304" pitchFamily="18" charset="0"/>
              </a:rPr>
              <a:t>1. Indumenti di Protezione dell'Operatore</a:t>
            </a:r>
          </a:p>
          <a:p>
            <a:r>
              <a:rPr lang="it-IT" sz="2800" dirty="0">
                <a:latin typeface="Times New Roman" panose="02020603050405020304" pitchFamily="18" charset="0"/>
              </a:rPr>
              <a:t>2. Dispositivi di protezione del Paziente.</a:t>
            </a:r>
            <a:endParaRPr lang="it-IT" sz="2800" dirty="0"/>
          </a:p>
        </p:txBody>
      </p:sp>
      <p:sp>
        <p:nvSpPr>
          <p:cNvPr id="4" name="Rettangolo 3"/>
          <p:cNvSpPr/>
          <p:nvPr/>
        </p:nvSpPr>
        <p:spPr>
          <a:xfrm>
            <a:off x="152400" y="4235175"/>
            <a:ext cx="43714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latin typeface="Times New Roman" panose="02020603050405020304" pitchFamily="18" charset="0"/>
              </a:rPr>
              <a:t>GREMBIULI PROTETTIVI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smtClean="0">
                <a:latin typeface="Times New Roman" panose="02020603050405020304" pitchFamily="18" charset="0"/>
              </a:rPr>
              <a:t>GUANTI </a:t>
            </a:r>
            <a:r>
              <a:rPr lang="it-IT" sz="2400" b="1" dirty="0">
                <a:latin typeface="Times New Roman" panose="02020603050405020304" pitchFamily="18" charset="0"/>
              </a:rPr>
              <a:t>PROTETTIVI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smtClean="0">
                <a:latin typeface="Times New Roman" panose="02020603050405020304" pitchFamily="18" charset="0"/>
              </a:rPr>
              <a:t>MUFFOLE PROTETTIVI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smtClean="0">
                <a:latin typeface="Times New Roman" panose="02020603050405020304" pitchFamily="18" charset="0"/>
              </a:rPr>
              <a:t>OCCHIALI </a:t>
            </a:r>
            <a:r>
              <a:rPr lang="it-IT" sz="2400" b="1" dirty="0">
                <a:latin typeface="Times New Roman" panose="02020603050405020304" pitchFamily="18" charset="0"/>
              </a:rPr>
              <a:t>PROTETTIVI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smtClean="0">
                <a:latin typeface="Times New Roman" panose="02020603050405020304" pitchFamily="18" charset="0"/>
              </a:rPr>
              <a:t>COLLARI PARATIROIDE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4561973" y="4252241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latin typeface="Times New Roman" panose="02020603050405020304" pitchFamily="18" charset="0"/>
              </a:rPr>
              <a:t>GREMBIULI PROTETTIVI PER LE GONADI,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latin typeface="Times New Roman" panose="02020603050405020304" pitchFamily="18" charset="0"/>
              </a:rPr>
              <a:t>PROTEZIONI PER LO SCROTO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latin typeface="Times New Roman" panose="02020603050405020304" pitchFamily="18" charset="0"/>
              </a:rPr>
              <a:t>PROTEZIONI OVARICHE</a:t>
            </a:r>
          </a:p>
        </p:txBody>
      </p:sp>
      <p:sp>
        <p:nvSpPr>
          <p:cNvPr id="6" name="Freccia circolare a sinistra 5"/>
          <p:cNvSpPr/>
          <p:nvPr/>
        </p:nvSpPr>
        <p:spPr>
          <a:xfrm>
            <a:off x="3284621" y="2984923"/>
            <a:ext cx="745958" cy="8422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Freccia circolare a sinistra 6"/>
          <p:cNvSpPr/>
          <p:nvPr/>
        </p:nvSpPr>
        <p:spPr>
          <a:xfrm flipH="1">
            <a:off x="5422231" y="2976390"/>
            <a:ext cx="713874" cy="8422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4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B5BDC-4BD6-4EDF-B5D4-84CF70A70EB9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0" y="0"/>
            <a:ext cx="9525000" cy="625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555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3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…PRESENTE – </a:t>
            </a:r>
            <a:r>
              <a:rPr lang="it-IT" altLang="it-IT" sz="3500" strike="sngStrike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FUTURO</a:t>
            </a:r>
            <a:r>
              <a:rPr lang="it-IT" altLang="it-IT" sz="3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</a:t>
            </a:r>
            <a:endParaRPr lang="it-IT" altLang="it-IT" sz="3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174087" name="Group 7"/>
          <p:cNvGrpSpPr>
            <a:grpSpLocks/>
          </p:cNvGrpSpPr>
          <p:nvPr/>
        </p:nvGrpSpPr>
        <p:grpSpPr bwMode="auto">
          <a:xfrm>
            <a:off x="685800" y="762000"/>
            <a:ext cx="7894638" cy="5715000"/>
            <a:chOff x="691" y="432"/>
            <a:chExt cx="4589" cy="3312"/>
          </a:xfrm>
        </p:grpSpPr>
        <p:pic>
          <p:nvPicPr>
            <p:cNvPr id="17408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49"/>
            <a:stretch>
              <a:fillRect/>
            </a:stretch>
          </p:blipFill>
          <p:spPr bwMode="auto">
            <a:xfrm>
              <a:off x="691" y="432"/>
              <a:ext cx="4589" cy="3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9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086" name="Rectangle 6"/>
            <p:cNvSpPr>
              <a:spLocks noChangeArrowheads="1"/>
            </p:cNvSpPr>
            <p:nvPr/>
          </p:nvSpPr>
          <p:spPr bwMode="auto">
            <a:xfrm>
              <a:off x="1200" y="816"/>
              <a:ext cx="2736" cy="144"/>
            </a:xfrm>
            <a:prstGeom prst="rect">
              <a:avLst/>
            </a:prstGeom>
            <a:solidFill>
              <a:srgbClr val="DDDDDD">
                <a:alpha val="69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898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lum bright="-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64" y="4194350"/>
            <a:ext cx="1830446" cy="2001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5600" t="21184" r="16248" b="10231"/>
          <a:stretch/>
        </p:blipFill>
        <p:spPr>
          <a:xfrm>
            <a:off x="2667334" y="517358"/>
            <a:ext cx="6333933" cy="358378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33170" t="15625" r="32245" b="7237"/>
          <a:stretch/>
        </p:blipFill>
        <p:spPr>
          <a:xfrm>
            <a:off x="206532" y="518351"/>
            <a:ext cx="2571940" cy="322524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34372" t="15296" r="31823" b="4276"/>
          <a:stretch/>
        </p:blipFill>
        <p:spPr>
          <a:xfrm>
            <a:off x="2667334" y="4194350"/>
            <a:ext cx="1485300" cy="1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1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4422" t="13802" r="10322" b="4404"/>
          <a:stretch/>
        </p:blipFill>
        <p:spPr>
          <a:xfrm>
            <a:off x="676534" y="933450"/>
            <a:ext cx="810551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6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115888"/>
            <a:ext cx="8229600" cy="13716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GRANDEZZE DOSIMETRICHE RADIOLOGIA INTERVENTISTICA..SALA ANGIOGRAFICA </a:t>
            </a:r>
            <a:endParaRPr lang="it-IT" altLang="it-IT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19113" y="2400300"/>
            <a:ext cx="8229600" cy="3886200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sz="1600" dirty="0" smtClean="0"/>
              <a:t>Prodotto della dose assorbita in aria, misurata sul percorso del fascio da una camera a ionizzazione trasmissiva, per l’area del fascio in corrispondenza della camera. Grandezza invariante rispetto alla distanza dalla sorgente X.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it-IT" altLang="it-IT" sz="16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sz="1600" dirty="0" smtClean="0"/>
              <a:t>L’unità di misura del DAP più diffusa è il </a:t>
            </a:r>
            <a:r>
              <a:rPr lang="it-IT" altLang="it-IT" sz="1600" dirty="0" err="1" smtClean="0"/>
              <a:t>Gy</a:t>
            </a:r>
            <a:r>
              <a:rPr lang="it-IT" altLang="it-IT" sz="1600" dirty="0" smtClean="0"/>
              <a:t> x cm</a:t>
            </a:r>
            <a:r>
              <a:rPr lang="it-IT" altLang="it-IT" sz="1600" baseline="30000" dirty="0" smtClean="0"/>
              <a:t>2</a:t>
            </a:r>
            <a:r>
              <a:rPr lang="it-IT" altLang="it-IT" sz="1600" dirty="0" smtClean="0"/>
              <a:t> ma nella nostra realtà l’Angiografo Philips </a:t>
            </a:r>
            <a:r>
              <a:rPr lang="it-IT" altLang="it-IT" sz="1600" dirty="0" err="1" smtClean="0"/>
              <a:t>Allura</a:t>
            </a:r>
            <a:r>
              <a:rPr lang="it-IT" altLang="it-IT" sz="1600" dirty="0" smtClean="0"/>
              <a:t> esprime il valore in </a:t>
            </a:r>
            <a:r>
              <a:rPr lang="it-IT" altLang="it-IT" sz="1600" dirty="0" err="1" smtClean="0"/>
              <a:t>mGy</a:t>
            </a:r>
            <a:r>
              <a:rPr lang="it-IT" altLang="it-IT" sz="1600" dirty="0" smtClean="0"/>
              <a:t> x cm</a:t>
            </a:r>
            <a:r>
              <a:rPr lang="it-IT" altLang="it-IT" sz="1600" baseline="30000" dirty="0" smtClean="0"/>
              <a:t>2.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it-IT" altLang="it-IT" sz="1600" baseline="300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sz="1600" dirty="0" smtClean="0"/>
              <a:t>Per calcolare la dose efficace si può applicare la formula che segue: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it-IT" altLang="it-IT" sz="16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sz="2400" b="1" dirty="0" smtClean="0"/>
              <a:t>E = k </a:t>
            </a:r>
            <a:r>
              <a:rPr lang="it-IT" altLang="it-IT" sz="2400" b="1" baseline="-25000" dirty="0" smtClean="0"/>
              <a:t>DAP E</a:t>
            </a:r>
            <a:r>
              <a:rPr lang="it-IT" altLang="it-IT" sz="2400" b="1" dirty="0" smtClean="0"/>
              <a:t> x DAP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it-IT" altLang="it-IT" sz="2400" b="1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sz="1600" dirty="0" smtClean="0"/>
              <a:t>k </a:t>
            </a:r>
            <a:r>
              <a:rPr lang="it-IT" altLang="it-IT" sz="1600" baseline="-25000" dirty="0" smtClean="0"/>
              <a:t>DAP E </a:t>
            </a:r>
            <a:r>
              <a:rPr lang="it-IT" altLang="it-IT" sz="1600" dirty="0" smtClean="0"/>
              <a:t>[</a:t>
            </a:r>
            <a:r>
              <a:rPr lang="it-IT" altLang="it-IT" sz="1600" dirty="0" err="1" smtClean="0"/>
              <a:t>mSv</a:t>
            </a:r>
            <a:r>
              <a:rPr lang="it-IT" altLang="it-IT" sz="1600" dirty="0" smtClean="0"/>
              <a:t>/Gyxcm</a:t>
            </a:r>
            <a:r>
              <a:rPr lang="it-IT" altLang="it-IT" sz="1600" baseline="30000" dirty="0" smtClean="0"/>
              <a:t>2</a:t>
            </a:r>
            <a:r>
              <a:rPr lang="it-IT" altLang="it-IT" sz="1600" dirty="0" smtClean="0"/>
              <a:t>]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195513" y="1582737"/>
            <a:ext cx="45370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b="1">
                <a:solidFill>
                  <a:srgbClr val="FF0000"/>
                </a:solidFill>
              </a:rPr>
              <a:t>DAP - </a:t>
            </a:r>
            <a:r>
              <a:rPr lang="it-IT" altLang="it-IT" b="1" i="1">
                <a:solidFill>
                  <a:srgbClr val="FF0000"/>
                </a:solidFill>
              </a:rPr>
              <a:t>DOSE AREA PRODUCT</a:t>
            </a:r>
          </a:p>
        </p:txBody>
      </p:sp>
    </p:spTree>
    <p:extLst>
      <p:ext uri="{BB962C8B-B14F-4D97-AF65-F5344CB8AC3E}">
        <p14:creationId xmlns:p14="http://schemas.microsoft.com/office/powerpoint/2010/main" val="412969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9400" y="80309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it-IT" b="1" dirty="0" smtClean="0">
                <a:solidFill>
                  <a:srgbClr val="0264B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TAKE HOME MESSAGE</a:t>
            </a: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835C7-B5C7-489A-8539-EC91885B4441}" type="slidenum">
              <a:rPr lang="it-IT" altLang="it-IT"/>
              <a:pPr>
                <a:defRPr/>
              </a:pPr>
              <a:t>40</a:t>
            </a:fld>
            <a:endParaRPr lang="it-IT" altLang="it-IT"/>
          </a:p>
        </p:txBody>
      </p:sp>
      <p:sp>
        <p:nvSpPr>
          <p:cNvPr id="718852" name="Rectangle 4"/>
          <p:cNvSpPr>
            <a:spLocks noRot="1" noChangeArrowheads="1"/>
          </p:cNvSpPr>
          <p:nvPr/>
        </p:nvSpPr>
        <p:spPr bwMode="auto">
          <a:xfrm>
            <a:off x="179388" y="810244"/>
            <a:ext cx="8642350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3000" b="1" dirty="0" smtClean="0"/>
              <a:t>Il </a:t>
            </a:r>
            <a:r>
              <a:rPr lang="it-IT" altLang="it-IT" sz="2800" b="1" dirty="0" smtClean="0"/>
              <a:t>paziente deve essere informato sui rischi</a:t>
            </a:r>
            <a:r>
              <a:rPr lang="it-IT" altLang="it-IT" sz="2800" dirty="0" smtClean="0"/>
              <a:t> dell’intervento e l’eventuale danno da radiazioni</a:t>
            </a:r>
          </a:p>
          <a:p>
            <a:pPr algn="ctr" eaLnBrk="1" hangingPunct="1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800" dirty="0" smtClean="0"/>
              <a:t>Secondo ICRP </a:t>
            </a:r>
            <a:r>
              <a:rPr lang="it-IT" altLang="it-IT" sz="3000" dirty="0" smtClean="0"/>
              <a:t>i pazienti in cui si stima di superare i </a:t>
            </a:r>
            <a:r>
              <a:rPr lang="it-IT" altLang="it-IT" sz="3000" b="1" dirty="0" smtClean="0"/>
              <a:t>3 </a:t>
            </a:r>
            <a:r>
              <a:rPr lang="it-IT" altLang="it-IT" sz="3000" b="1" dirty="0" err="1" smtClean="0"/>
              <a:t>Gy</a:t>
            </a:r>
            <a:r>
              <a:rPr lang="it-IT" altLang="it-IT" sz="3000" dirty="0" smtClean="0"/>
              <a:t> (1 </a:t>
            </a:r>
            <a:r>
              <a:rPr lang="it-IT" altLang="it-IT" sz="3000" dirty="0" err="1" smtClean="0"/>
              <a:t>Gy</a:t>
            </a:r>
            <a:r>
              <a:rPr lang="it-IT" altLang="it-IT" sz="3000" dirty="0" smtClean="0"/>
              <a:t> nel caso di procedure ripetute) per la cute dovrebbero essere </a:t>
            </a:r>
            <a:r>
              <a:rPr lang="it-IT" altLang="it-IT" sz="3000" b="1" dirty="0" smtClean="0"/>
              <a:t>seguiti 10-15 gg. dopo l’esposizione</a:t>
            </a:r>
            <a:r>
              <a:rPr lang="it-IT" altLang="it-IT" sz="3000" dirty="0" smtClean="0"/>
              <a:t>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lum bright="-6000"/>
          </a:blip>
          <a:srcRect l="38054" t="36142" r="15021" b="11958"/>
          <a:stretch/>
        </p:blipFill>
        <p:spPr>
          <a:xfrm>
            <a:off x="250440" y="3965787"/>
            <a:ext cx="3733800" cy="259176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152515" y="4541455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endParaRPr lang="it-IT" altLang="it-IT" sz="2800" dirty="0"/>
          </a:p>
          <a:p>
            <a:pPr algn="ctr" eaLnBrk="1" hangingPunct="1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800" dirty="0"/>
              <a:t>Massima attenzione a </a:t>
            </a:r>
            <a:r>
              <a:rPr lang="it-IT" altLang="it-IT" sz="2800" b="1" dirty="0"/>
              <a:t>non confondere reazioni allergiche con eritema cutaneo</a:t>
            </a:r>
          </a:p>
          <a:p>
            <a:pPr algn="ctr" eaLnBrk="1" hangingPunct="1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endParaRPr lang="it-IT" altLang="it-IT" sz="2800" dirty="0"/>
          </a:p>
        </p:txBody>
      </p:sp>
      <p:sp>
        <p:nvSpPr>
          <p:cNvPr id="5" name="Rettangolo 4"/>
          <p:cNvSpPr/>
          <p:nvPr/>
        </p:nvSpPr>
        <p:spPr>
          <a:xfrm>
            <a:off x="4055292" y="325552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endParaRPr lang="it-IT" altLang="it-IT" sz="2800" dirty="0"/>
          </a:p>
          <a:p>
            <a:pPr algn="ctr" eaLnBrk="1" hangingPunct="1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800" dirty="0"/>
              <a:t>Il danno alla cute non è presente se non è controllato! </a:t>
            </a:r>
            <a:r>
              <a:rPr lang="it-IT" altLang="it-IT" sz="2800" b="1" dirty="0" err="1"/>
              <a:t>Follow</a:t>
            </a:r>
            <a:r>
              <a:rPr lang="it-IT" altLang="it-IT" sz="2800" b="1" dirty="0"/>
              <a:t> up</a:t>
            </a:r>
            <a:endParaRPr lang="it-IT" altLang="it-IT" sz="2800" dirty="0"/>
          </a:p>
        </p:txBody>
      </p:sp>
    </p:spTree>
    <p:extLst>
      <p:ext uri="{BB962C8B-B14F-4D97-AF65-F5344CB8AC3E}">
        <p14:creationId xmlns:p14="http://schemas.microsoft.com/office/powerpoint/2010/main" val="137435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CB247-9552-43A1-9592-65C966342A57}" type="slidenum">
              <a:rPr lang="it-IT" altLang="it-IT"/>
              <a:pPr>
                <a:defRPr/>
              </a:pPr>
              <a:t>41</a:t>
            </a:fld>
            <a:endParaRPr lang="it-IT" altLang="it-IT"/>
          </a:p>
        </p:txBody>
      </p:sp>
      <p:sp>
        <p:nvSpPr>
          <p:cNvPr id="214024" name="Rectangle 8"/>
          <p:cNvSpPr>
            <a:spLocks noChangeArrowheads="1"/>
          </p:cNvSpPr>
          <p:nvPr/>
        </p:nvSpPr>
        <p:spPr bwMode="auto">
          <a:xfrm>
            <a:off x="3962400" y="5791200"/>
            <a:ext cx="45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it-IT" sz="3600" b="1"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4025" name="Rectangle 9"/>
          <p:cNvSpPr>
            <a:spLocks noChangeArrowheads="1"/>
          </p:cNvSpPr>
          <p:nvPr/>
        </p:nvSpPr>
        <p:spPr bwMode="auto">
          <a:xfrm>
            <a:off x="3124200" y="5181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it-IT" sz="3600" b="1"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4028" name="Text Box 12"/>
          <p:cNvSpPr txBox="1">
            <a:spLocks noChangeArrowheads="1"/>
          </p:cNvSpPr>
          <p:nvPr/>
        </p:nvSpPr>
        <p:spPr bwMode="auto">
          <a:xfrm>
            <a:off x="2133600" y="464820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it-IT" sz="36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14027" name="Text Box 11"/>
          <p:cNvSpPr txBox="1">
            <a:spLocks noChangeArrowheads="1"/>
          </p:cNvSpPr>
          <p:nvPr/>
        </p:nvSpPr>
        <p:spPr bwMode="auto">
          <a:xfrm>
            <a:off x="1258888" y="1268413"/>
            <a:ext cx="6858000" cy="3022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 </a:t>
            </a:r>
            <a:r>
              <a:rPr lang="it-IT" altLang="it-IT" b="1" smtClean="0">
                <a:solidFill>
                  <a:srgbClr val="FE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STUDIO DOSIMETRICO</a:t>
            </a:r>
            <a:r>
              <a:rPr lang="it-IT" altLang="it-IT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DELLE APPARECCHIATURE E’ DI FONDAMENTALE IMPORTANZA PER UNA CORRETTA INTERPRETAZIONE DEI DIVERSI ASPETTI ESPRESSI NELLE LEGGI 230/95 E 187/2000: OTTIMIZZAZIONE DELL’ESPOSIZIONE, LIMITE DI DOSE, RISPETTO LIVELLI DIAGNOSTICI DI RIFERIMENTO (LDR).</a:t>
            </a:r>
          </a:p>
        </p:txBody>
      </p:sp>
      <p:sp>
        <p:nvSpPr>
          <p:cNvPr id="214029" name="Rectangle 13"/>
          <p:cNvSpPr>
            <a:spLocks noChangeArrowheads="1"/>
          </p:cNvSpPr>
          <p:nvPr/>
        </p:nvSpPr>
        <p:spPr bwMode="auto">
          <a:xfrm>
            <a:off x="1187450" y="4508500"/>
            <a:ext cx="69786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sz="22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LA CONOSCENZA DELLA DISTRIBUZIONE SPAZIALE DELLA DOSE PERMETTE DI SALVAGUARDARE LA </a:t>
            </a:r>
            <a:r>
              <a:rPr lang="it-IT" sz="2200" b="1">
                <a:solidFill>
                  <a:srgbClr val="FE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SALUTE</a:t>
            </a:r>
            <a:r>
              <a:rPr lang="it-IT" sz="22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DI PAZIENTI ED OPERATORI.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948876" y="195263"/>
            <a:ext cx="8991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altLang="it-IT" b="1" smtClean="0">
                <a:solidFill>
                  <a:srgbClr val="0264B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TAKE HOME MESSAGE</a:t>
            </a:r>
            <a:endParaRPr lang="en-GB" altLang="it-IT" b="1" dirty="0" smtClean="0">
              <a:solidFill>
                <a:srgbClr val="0264B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C2AB2-C38E-4F43-9DEF-F5F6A51E1977}" type="slidenum">
              <a:rPr lang="it-IT" altLang="it-IT"/>
              <a:pPr>
                <a:defRPr/>
              </a:pPr>
              <a:t>42</a:t>
            </a:fld>
            <a:endParaRPr lang="it-IT" altLang="it-IT"/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1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1" y="148901"/>
            <a:ext cx="8825378" cy="656019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379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9099" y="635000"/>
            <a:ext cx="6347713" cy="1320800"/>
          </a:xfrm>
        </p:spPr>
        <p:txBody>
          <a:bodyPr/>
          <a:lstStyle/>
          <a:p>
            <a:r>
              <a:rPr lang="it-IT" dirty="0" smtClean="0">
                <a:solidFill>
                  <a:srgbClr val="2F75A3"/>
                </a:solidFill>
              </a:rPr>
              <a:t>EQUIPE….UNITI SI VINCE!</a:t>
            </a:r>
            <a:endParaRPr lang="it-IT" dirty="0">
              <a:solidFill>
                <a:srgbClr val="2F75A3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965200"/>
            <a:ext cx="8185962" cy="520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softEdge rad="25400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55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2F75A3"/>
                </a:solidFill>
              </a:rPr>
              <a:t>…DIVERSAMENTE</a:t>
            </a:r>
            <a:endParaRPr lang="it-IT" dirty="0">
              <a:solidFill>
                <a:srgbClr val="2F75A3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702300" y="6502400"/>
            <a:ext cx="334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VIDEO DI ELENA TALAMINI</a:t>
            </a:r>
            <a:endParaRPr lang="it-IT" sz="14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3" y="1531883"/>
            <a:ext cx="7765774" cy="4380382"/>
          </a:xfrm>
        </p:spPr>
      </p:pic>
    </p:spTree>
    <p:extLst>
      <p:ext uri="{BB962C8B-B14F-4D97-AF65-F5344CB8AC3E}">
        <p14:creationId xmlns:p14="http://schemas.microsoft.com/office/powerpoint/2010/main" val="1892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19" t="51221" r="16785" b="11856"/>
          <a:stretch>
            <a:fillRect/>
          </a:stretch>
        </p:blipFill>
        <p:spPr bwMode="auto">
          <a:xfrm>
            <a:off x="-127000" y="1319213"/>
            <a:ext cx="9396413" cy="5422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0" y="4773613"/>
            <a:ext cx="7380288" cy="16557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0" y="1389063"/>
            <a:ext cx="1042988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25605" name="Picture 8" descr="Copertina anterior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0"/>
            <a:ext cx="130333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metto 4 6"/>
          <p:cNvSpPr/>
          <p:nvPr/>
        </p:nvSpPr>
        <p:spPr>
          <a:xfrm>
            <a:off x="3175000" y="2692400"/>
            <a:ext cx="3251200" cy="1536699"/>
          </a:xfrm>
          <a:prstGeom prst="cloudCallout">
            <a:avLst>
              <a:gd name="adj1" fmla="val -30989"/>
              <a:gd name="adj2" fmla="val 194385"/>
            </a:avLst>
          </a:prstGeom>
          <a:solidFill>
            <a:srgbClr val="2F7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FF00"/>
                </a:solidFill>
              </a:rPr>
              <a:t>…SALA ANGIOGRAFICA NEL SUO COMPLESSO!</a:t>
            </a:r>
            <a:endParaRPr lang="it-IT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7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6386513"/>
            <a:ext cx="8229600" cy="9302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sz="1200" smtClean="0">
                <a:effectLst/>
              </a:rPr>
              <a:t>Traduzione della </a:t>
            </a:r>
            <a:r>
              <a:rPr lang="it-IT" altLang="it-IT" sz="1200" i="1" smtClean="0">
                <a:effectLst/>
              </a:rPr>
              <a:t>ICRP Publication 103 </a:t>
            </a:r>
            <a:r>
              <a:rPr lang="it-IT" altLang="it-IT" sz="1200" smtClean="0">
                <a:effectLst/>
              </a:rPr>
              <a:t>“ </a:t>
            </a:r>
            <a:r>
              <a:rPr lang="it-IT" altLang="it-IT" sz="1200" i="1" smtClean="0">
                <a:effectLst/>
              </a:rPr>
              <a:t>The 2007 Recommendations of the International Commission on Radiological Protection</a:t>
            </a:r>
            <a:r>
              <a:rPr lang="it-IT" altLang="it-IT" sz="1200" smtClean="0">
                <a:effectLst/>
              </a:rPr>
              <a:t>” a cura del Comitato Internazionale AIRP, Milano, 27 giugno 2008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78F40E-DDEC-4D80-832D-7195F89AE3A9}" type="slidenum">
              <a:rPr lang="it-IT" altLang="it-IT"/>
              <a:pPr>
                <a:defRPr/>
              </a:pPr>
              <a:t>6</a:t>
            </a:fld>
            <a:endParaRPr lang="it-IT" altLang="it-IT"/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t="45062" r="11252" b="11856"/>
          <a:stretch>
            <a:fillRect/>
          </a:stretch>
        </p:blipFill>
        <p:spPr bwMode="auto">
          <a:xfrm>
            <a:off x="982663" y="44450"/>
            <a:ext cx="7189787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t="37683" r="12167" b="14325"/>
          <a:stretch>
            <a:fillRect/>
          </a:stretch>
        </p:blipFill>
        <p:spPr bwMode="auto">
          <a:xfrm>
            <a:off x="971550" y="3070225"/>
            <a:ext cx="720090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Oval 8"/>
          <p:cNvSpPr>
            <a:spLocks noChangeArrowheads="1"/>
          </p:cNvSpPr>
          <p:nvPr/>
        </p:nvSpPr>
        <p:spPr bwMode="auto">
          <a:xfrm>
            <a:off x="1042988" y="3141663"/>
            <a:ext cx="936625" cy="2873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1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4343" name="Oval 9"/>
          <p:cNvSpPr>
            <a:spLocks noChangeArrowheads="1"/>
          </p:cNvSpPr>
          <p:nvPr/>
        </p:nvSpPr>
        <p:spPr bwMode="auto">
          <a:xfrm>
            <a:off x="1042988" y="549275"/>
            <a:ext cx="936625" cy="287338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1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57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33725" r="5240" b="20945"/>
          <a:stretch/>
        </p:blipFill>
        <p:spPr bwMode="auto">
          <a:xfrm>
            <a:off x="50800" y="876299"/>
            <a:ext cx="9144000" cy="362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323850" y="4960938"/>
            <a:ext cx="86074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/>
              <a:t>Mettler, Fred A.; Walter Huda, Terry T. Yoshizumi, Mahadevappa Mahesh (luglio 2008). </a:t>
            </a:r>
            <a:r>
              <a:rPr lang="it-IT" altLang="it-IT" i="1">
                <a:hlinkClick r:id="rId3"/>
              </a:rPr>
              <a:t>Effective doses in radiology and diagnostic nuclear medicine: a catalog</a:t>
            </a:r>
            <a:r>
              <a:rPr lang="it-IT" altLang="it-IT"/>
              <a:t>. Radiology </a:t>
            </a:r>
            <a:r>
              <a:rPr lang="it-IT" altLang="it-IT" b="1"/>
              <a:t>248</a:t>
            </a:r>
            <a:r>
              <a:rPr lang="it-IT" altLang="it-IT"/>
              <a:t> (1): 254-263. ISSN 1527-1315.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47700" y="304800"/>
            <a:ext cx="796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RADIAZIONE E DETRIMENTO SANITARIO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938"/>
            <a:ext cx="9144000" cy="48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1382713" y="6381750"/>
            <a:ext cx="7761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/>
              <a:t>Mettler, Fred A.; Walter Huda, Terry T. Yoshizumi, Mahadevappa Mahesh (luglio 2008). </a:t>
            </a:r>
            <a:r>
              <a:rPr lang="it-IT" altLang="it-IT" sz="1200" i="1">
                <a:hlinkClick r:id="rId3"/>
              </a:rPr>
              <a:t>Effective doses in radiology and diagnostic nuclear medicine: a catalog</a:t>
            </a:r>
            <a:r>
              <a:rPr lang="it-IT" altLang="it-IT" sz="1200"/>
              <a:t>. Radiology </a:t>
            </a:r>
            <a:r>
              <a:rPr lang="it-IT" altLang="it-IT" sz="1200" b="1"/>
              <a:t>248</a:t>
            </a:r>
            <a:r>
              <a:rPr lang="it-IT" altLang="it-IT" sz="1200"/>
              <a:t> (1): 254-263. ISSN 1527-1315. </a:t>
            </a:r>
          </a:p>
        </p:txBody>
      </p:sp>
    </p:spTree>
    <p:extLst>
      <p:ext uri="{BB962C8B-B14F-4D97-AF65-F5344CB8AC3E}">
        <p14:creationId xmlns:p14="http://schemas.microsoft.com/office/powerpoint/2010/main" val="156443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01613"/>
            <a:ext cx="9144000" cy="1139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it-IT" altLang="it-IT" sz="4000" b="1" dirty="0" smtClean="0">
                <a:solidFill>
                  <a:srgbClr val="0264B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DOSE IN SALA ANGIOGRAFICA DI EMODINAMICA</a:t>
            </a:r>
          </a:p>
        </p:txBody>
      </p:sp>
      <p:sp>
        <p:nvSpPr>
          <p:cNvPr id="727057" name="Rectangle 17"/>
          <p:cNvSpPr>
            <a:spLocks noGrp="1" noChangeArrowheads="1"/>
          </p:cNvSpPr>
          <p:nvPr>
            <p:ph idx="1"/>
          </p:nvPr>
        </p:nvSpPr>
        <p:spPr>
          <a:xfrm>
            <a:off x="323850" y="6181725"/>
            <a:ext cx="8229600" cy="67627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it-IT" altLang="it-IT" smtClean="0"/>
              <a:t>UNSCEAR report 2008 annex A</a:t>
            </a:r>
          </a:p>
        </p:txBody>
      </p:sp>
      <p:sp>
        <p:nvSpPr>
          <p:cNvPr id="1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F6D5B-28C4-43CE-BB85-D5DAA387407E}" type="slidenum">
              <a:rPr lang="it-IT" altLang="it-IT"/>
              <a:pPr>
                <a:defRPr/>
              </a:pPr>
              <a:t>9</a:t>
            </a:fld>
            <a:endParaRPr lang="it-IT" altLang="it-IT"/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4" t="33994" r="18657" b="27863"/>
          <a:stretch>
            <a:fillRect/>
          </a:stretch>
        </p:blipFill>
        <p:spPr bwMode="auto">
          <a:xfrm>
            <a:off x="250825" y="1628775"/>
            <a:ext cx="8569325" cy="45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Line 6"/>
          <p:cNvSpPr>
            <a:spLocks noChangeShapeType="1"/>
          </p:cNvSpPr>
          <p:nvPr/>
        </p:nvSpPr>
        <p:spPr bwMode="auto">
          <a:xfrm>
            <a:off x="1763713" y="2276475"/>
            <a:ext cx="2303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34" name="Line 7"/>
          <p:cNvSpPr>
            <a:spLocks noChangeShapeType="1"/>
          </p:cNvSpPr>
          <p:nvPr/>
        </p:nvSpPr>
        <p:spPr bwMode="auto">
          <a:xfrm>
            <a:off x="8027988" y="2349500"/>
            <a:ext cx="431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35" name="Line 8"/>
          <p:cNvSpPr>
            <a:spLocks noChangeShapeType="1"/>
          </p:cNvSpPr>
          <p:nvPr/>
        </p:nvSpPr>
        <p:spPr bwMode="auto">
          <a:xfrm>
            <a:off x="468313" y="2708275"/>
            <a:ext cx="72723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36" name="Oval 9"/>
          <p:cNvSpPr>
            <a:spLocks noChangeArrowheads="1"/>
          </p:cNvSpPr>
          <p:nvPr/>
        </p:nvSpPr>
        <p:spPr bwMode="auto">
          <a:xfrm>
            <a:off x="7380288" y="2708275"/>
            <a:ext cx="647700" cy="433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1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3737" name="Oval 10"/>
          <p:cNvSpPr>
            <a:spLocks noChangeArrowheads="1"/>
          </p:cNvSpPr>
          <p:nvPr/>
        </p:nvSpPr>
        <p:spPr bwMode="auto">
          <a:xfrm>
            <a:off x="1595438" y="3492500"/>
            <a:ext cx="647700" cy="433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1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3738" name="Oval 11"/>
          <p:cNvSpPr>
            <a:spLocks noChangeArrowheads="1"/>
          </p:cNvSpPr>
          <p:nvPr/>
        </p:nvSpPr>
        <p:spPr bwMode="auto">
          <a:xfrm>
            <a:off x="1306513" y="3884613"/>
            <a:ext cx="647700" cy="4333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901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3739" name="Line 12"/>
          <p:cNvSpPr>
            <a:spLocks noChangeShapeType="1"/>
          </p:cNvSpPr>
          <p:nvPr/>
        </p:nvSpPr>
        <p:spPr bwMode="auto">
          <a:xfrm>
            <a:off x="4356100" y="5094288"/>
            <a:ext cx="42481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40" name="Line 13"/>
          <p:cNvSpPr>
            <a:spLocks noChangeShapeType="1"/>
          </p:cNvSpPr>
          <p:nvPr/>
        </p:nvSpPr>
        <p:spPr bwMode="auto">
          <a:xfrm>
            <a:off x="539750" y="5516563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41" name="Line 14"/>
          <p:cNvSpPr>
            <a:spLocks noChangeShapeType="1"/>
          </p:cNvSpPr>
          <p:nvPr/>
        </p:nvSpPr>
        <p:spPr bwMode="auto">
          <a:xfrm>
            <a:off x="468313" y="5949950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2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1498</TotalTime>
  <Words>2167</Words>
  <Application>Microsoft Office PowerPoint</Application>
  <PresentationFormat>Presentazione su schermo (4:3)</PresentationFormat>
  <Paragraphs>319</Paragraphs>
  <Slides>45</Slides>
  <Notes>14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55" baseType="lpstr">
      <vt:lpstr>ＭＳ Ｐゴシック</vt:lpstr>
      <vt:lpstr>Arial</vt:lpstr>
      <vt:lpstr>Calibri</vt:lpstr>
      <vt:lpstr>Times New Roman</vt:lpstr>
      <vt:lpstr>Trebuchet MS</vt:lpstr>
      <vt:lpstr>Verdana-Bold</vt:lpstr>
      <vt:lpstr>Wingdings</vt:lpstr>
      <vt:lpstr>Wingdings 3</vt:lpstr>
      <vt:lpstr>Sfaccettatura</vt:lpstr>
      <vt:lpstr>Grafico</vt:lpstr>
      <vt:lpstr>Presentazione standard di PowerPoint</vt:lpstr>
      <vt:lpstr>Presentazione standard di PowerPoint</vt:lpstr>
      <vt:lpstr>GRANDEZZE DOSIMETRICHE IN SALA ANGIOGRAFICA</vt:lpstr>
      <vt:lpstr>GRANDEZZE DOSIMETRICHE RADIOLOGIA INTERVENTISTICA..SALA ANGIOGRAFICA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DOSE IN SALA ANGIOGRAFICA DI EMODINAMICA</vt:lpstr>
      <vt:lpstr>Presentazione standard di PowerPoint</vt:lpstr>
      <vt:lpstr>Presentazione standard di PowerPoint</vt:lpstr>
      <vt:lpstr>…LO SAPPIAMO BENE????</vt:lpstr>
      <vt:lpstr>Presentazione standard di PowerPoint</vt:lpstr>
      <vt:lpstr>Presentazione standard di PowerPoint</vt:lpstr>
      <vt:lpstr>…LO COMUNICHIAMO BENE????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TAKE HOME MESSAGE</vt:lpstr>
      <vt:lpstr>Presentazione standard di PowerPoint</vt:lpstr>
      <vt:lpstr>Presentazione standard di PowerPoint</vt:lpstr>
      <vt:lpstr>Presentazione standard di PowerPoint</vt:lpstr>
      <vt:lpstr>EQUIPE….UNITI SI VINCE!</vt:lpstr>
      <vt:lpstr>…DIVERSAMENTE</vt:lpstr>
    </vt:vector>
  </TitlesOfParts>
  <Company>OIC Srl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Beatrice Paolacci</dc:creator>
  <cp:lastModifiedBy>PC</cp:lastModifiedBy>
  <cp:revision>66</cp:revision>
  <dcterms:created xsi:type="dcterms:W3CDTF">2014-09-22T06:59:08Z</dcterms:created>
  <dcterms:modified xsi:type="dcterms:W3CDTF">2016-11-26T09:26:33Z</dcterms:modified>
</cp:coreProperties>
</file>