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94674" autoAdjust="0"/>
  </p:normalViewPr>
  <p:slideViewPr>
    <p:cSldViewPr snapToGrid="0" snapToObjects="1">
      <p:cViewPr varScale="1">
        <p:scale>
          <a:sx n="84" d="100"/>
          <a:sy n="84" d="100"/>
        </p:scale>
        <p:origin x="-1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92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68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63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28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1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4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12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27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6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9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5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B0EC-595D-F546-AB96-B5F3B280FFF4}" type="datetimeFigureOut">
              <a:rPr lang="it-IT" smtClean="0"/>
              <a:t>25/11/16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7D57-4E61-4340-8995-C167AB6D01B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6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7.wdp"/><Relationship Id="rId5" Type="http://schemas.openxmlformats.org/officeDocument/2006/relationships/image" Target="../media/image19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microsoft.com/office/2007/relationships/hdphoto" Target="../media/hdphoto9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10.wdp"/><Relationship Id="rId5" Type="http://schemas.openxmlformats.org/officeDocument/2006/relationships/image" Target="../media/image27.jpeg"/><Relationship Id="rId6" Type="http://schemas.microsoft.com/office/2007/relationships/hdphoto" Target="../media/hdphoto11.wdp"/><Relationship Id="rId7" Type="http://schemas.openxmlformats.org/officeDocument/2006/relationships/image" Target="../media/image28.jpeg"/><Relationship Id="rId8" Type="http://schemas.microsoft.com/office/2007/relationships/hdphoto" Target="../media/hdphoto12.wdp"/><Relationship Id="rId9" Type="http://schemas.openxmlformats.org/officeDocument/2006/relationships/image" Target="../media/image29.jpeg"/><Relationship Id="rId10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microsoft.com/office/2007/relationships/hdphoto" Target="../media/hdphoto14.wdp"/><Relationship Id="rId5" Type="http://schemas.openxmlformats.org/officeDocument/2006/relationships/image" Target="../media/image31.jpeg"/><Relationship Id="rId6" Type="http://schemas.microsoft.com/office/2007/relationships/hdphoto" Target="../media/hdphoto15.wdp"/><Relationship Id="rId7" Type="http://schemas.openxmlformats.org/officeDocument/2006/relationships/image" Target="../media/image32.jpeg"/><Relationship Id="rId8" Type="http://schemas.microsoft.com/office/2007/relationships/hdphoto" Target="../media/hdphoto16.wdp"/><Relationship Id="rId9" Type="http://schemas.openxmlformats.org/officeDocument/2006/relationships/image" Target="../media/image33.jpeg"/><Relationship Id="rId1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5" Type="http://schemas.openxmlformats.org/officeDocument/2006/relationships/image" Target="../media/image12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4.wdp"/><Relationship Id="rId5" Type="http://schemas.openxmlformats.org/officeDocument/2006/relationships/image" Target="../media/image14.jpe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6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36694"/>
          </a:xfrm>
        </p:spPr>
        <p:txBody>
          <a:bodyPr>
            <a:normAutofit/>
          </a:bodyPr>
          <a:lstStyle/>
          <a:p>
            <a:r>
              <a:rPr lang="it-IT" sz="1600" u="sng" dirty="0" smtClean="0">
                <a:latin typeface="Arial"/>
                <a:cs typeface="Arial"/>
              </a:rPr>
              <a:t>UNIVERSITÀ DEGLI STUDI DI MODENA E REGGIO EMILIA</a:t>
            </a:r>
            <a:br>
              <a:rPr lang="it-IT" sz="1600" u="sng" dirty="0" smtClean="0">
                <a:latin typeface="Arial"/>
                <a:cs typeface="Arial"/>
              </a:rPr>
            </a:br>
            <a:r>
              <a:rPr lang="it-IT" sz="1600" dirty="0" smtClean="0">
                <a:latin typeface="Arial"/>
                <a:cs typeface="Arial"/>
              </a:rPr>
              <a:t/>
            </a:r>
            <a:br>
              <a:rPr lang="it-IT" sz="1600" dirty="0" smtClean="0">
                <a:latin typeface="Arial"/>
                <a:cs typeface="Arial"/>
              </a:rPr>
            </a:br>
            <a:r>
              <a:rPr lang="it-IT" sz="1600" dirty="0" smtClean="0">
                <a:latin typeface="Arial"/>
                <a:cs typeface="Arial"/>
              </a:rPr>
              <a:t>Facoltà di Medicina e Chirurgia</a:t>
            </a:r>
            <a:br>
              <a:rPr lang="it-IT" sz="1600" dirty="0" smtClean="0">
                <a:latin typeface="Arial"/>
                <a:cs typeface="Arial"/>
              </a:rPr>
            </a:br>
            <a:r>
              <a:rPr lang="it-IT" sz="1600" dirty="0" smtClean="0">
                <a:latin typeface="Arial"/>
                <a:cs typeface="Arial"/>
              </a:rPr>
              <a:t/>
            </a:r>
            <a:br>
              <a:rPr lang="it-IT" sz="1600" dirty="0" smtClean="0">
                <a:latin typeface="Arial"/>
                <a:cs typeface="Arial"/>
              </a:rPr>
            </a:br>
            <a:r>
              <a:rPr lang="it-IT" sz="1600" b="1" dirty="0" smtClean="0">
                <a:latin typeface="Arial"/>
                <a:cs typeface="Arial"/>
              </a:rPr>
              <a:t>Corso di Laurea in</a:t>
            </a:r>
            <a:br>
              <a:rPr lang="it-IT" sz="1600" b="1" dirty="0" smtClean="0">
                <a:latin typeface="Arial"/>
                <a:cs typeface="Arial"/>
              </a:rPr>
            </a:br>
            <a:r>
              <a:rPr lang="it-IT" sz="1600" b="1" dirty="0" smtClean="0">
                <a:latin typeface="Arial"/>
                <a:cs typeface="Arial"/>
              </a:rPr>
              <a:t>Tecniche di Radiologia Medica per Immagini e Radioterapia </a:t>
            </a:r>
            <a:endParaRPr lang="it-IT" sz="1600" b="1" dirty="0">
              <a:latin typeface="Arial"/>
              <a:cs typeface="Arial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457200" y="2524417"/>
            <a:ext cx="8229600" cy="38109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1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fMRI MOTORIA e DTI</a:t>
            </a:r>
          </a:p>
          <a:p>
            <a:pPr marL="0" indent="0" algn="ctr">
              <a:buNone/>
            </a:pPr>
            <a:r>
              <a:rPr lang="it-IT" sz="31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	NEL PLANNING PRE-OPERATORIO DEL PAZIENTE </a:t>
            </a:r>
          </a:p>
          <a:p>
            <a:pPr marL="0" indent="0" algn="ctr">
              <a:buNone/>
            </a:pPr>
            <a:r>
              <a:rPr lang="it-IT" sz="31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CON LESIONI CEREBRALI NEOPLASTICHE</a:t>
            </a:r>
          </a:p>
          <a:p>
            <a:pPr marL="0" indent="0" algn="ctr">
              <a:buNone/>
            </a:pPr>
            <a:endParaRPr lang="it-IT" sz="3100" i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400" i="1" dirty="0"/>
              <a:t>	</a:t>
            </a:r>
            <a:endParaRPr lang="it-IT" sz="2400" i="1" dirty="0" smtClean="0"/>
          </a:p>
          <a:p>
            <a:pPr marL="0" indent="0">
              <a:buNone/>
            </a:pPr>
            <a:r>
              <a:rPr lang="it-IT" sz="2400" dirty="0">
                <a:latin typeface="Arial"/>
                <a:cs typeface="Arial"/>
              </a:rPr>
              <a:t>	</a:t>
            </a:r>
            <a:r>
              <a:rPr lang="it-IT" sz="2100" dirty="0" smtClean="0">
                <a:latin typeface="Arial"/>
                <a:cs typeface="Arial"/>
              </a:rPr>
              <a:t>Relatore											Dott.ssa TSRM	Dott. Gianpaolo Basso								Elisabetta Monaco				</a:t>
            </a:r>
          </a:p>
          <a:p>
            <a:pPr marL="0" indent="0">
              <a:buNone/>
            </a:pPr>
            <a:r>
              <a:rPr lang="it-IT" sz="2100" dirty="0" smtClean="0">
                <a:latin typeface="Arial"/>
                <a:cs typeface="Arial"/>
              </a:rPr>
              <a:t>	Correlatore </a:t>
            </a:r>
          </a:p>
          <a:p>
            <a:pPr marL="0" indent="0">
              <a:buNone/>
            </a:pPr>
            <a:r>
              <a:rPr lang="it-IT" sz="2100" dirty="0" smtClean="0">
                <a:latin typeface="Arial"/>
                <a:cs typeface="Arial"/>
              </a:rPr>
              <a:t>	Dott.ssa Marcella Malagoli</a:t>
            </a:r>
          </a:p>
          <a:p>
            <a:pPr marL="0" indent="0">
              <a:buNone/>
            </a:pPr>
            <a:endParaRPr lang="it-IT" sz="21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100" dirty="0"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it-IT" sz="2100" dirty="0" smtClean="0">
                <a:latin typeface="Arial"/>
                <a:cs typeface="Arial"/>
              </a:rPr>
              <a:t>						Anno Accademico 2013/2014</a:t>
            </a:r>
          </a:p>
        </p:txBody>
      </p:sp>
    </p:spTree>
    <p:extLst>
      <p:ext uri="{BB962C8B-B14F-4D97-AF65-F5344CB8AC3E}">
        <p14:creationId xmlns:p14="http://schemas.microsoft.com/office/powerpoint/2010/main" val="9281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IMAGING CON TENSORE DI DIFFUSIONE</a:t>
            </a:r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it-IT" sz="2000" b="1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- DTI - 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386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DTI è una tecnica che permette l’analisi della diffusione e della direzionalità del flusso delle molecole d’acqua nei tessuti in vivo </a:t>
            </a:r>
            <a:endParaRPr lang="it-IT" sz="18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Identificazione e visualizzazione dei tratti di sostanza bianca cerebrale in rapporto a lesioni cerebrali neoplastiche </a:t>
            </a:r>
            <a:r>
              <a:rPr lang="it-IT" sz="1800" dirty="0" smtClean="0">
                <a:latin typeface="Arial"/>
                <a:cs typeface="Arial"/>
                <a:sym typeface="Wingdings"/>
              </a:rPr>
              <a:t> si basa sulle informazioni fMRI</a:t>
            </a:r>
            <a:endParaRPr lang="it-IT" sz="18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1800" dirty="0" smtClean="0">
                <a:latin typeface="Arial"/>
                <a:cs typeface="Arial"/>
              </a:rPr>
              <a:t>	 </a:t>
            </a:r>
          </a:p>
          <a:p>
            <a:pPr marL="0" indent="0" algn="just">
              <a:buNone/>
            </a:pPr>
            <a:r>
              <a:rPr lang="it-IT" sz="1800" dirty="0">
                <a:latin typeface="Arial"/>
                <a:cs typeface="Arial"/>
              </a:rPr>
              <a:t>	 </a:t>
            </a:r>
            <a:r>
              <a:rPr lang="it-IT" sz="1800" dirty="0" smtClean="0">
                <a:latin typeface="Arial"/>
                <a:cs typeface="Arial"/>
              </a:rPr>
              <a:t> Esecuzione di fMRI e DTI in un’unica sessione di </a:t>
            </a:r>
            <a:r>
              <a:rPr lang="it-IT" sz="1800" dirty="0" err="1" smtClean="0">
                <a:latin typeface="Arial"/>
                <a:cs typeface="Arial"/>
              </a:rPr>
              <a:t>imaging</a:t>
            </a:r>
            <a:r>
              <a:rPr lang="it-IT" sz="1800" dirty="0" smtClean="0"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1800" dirty="0" smtClean="0">
                <a:latin typeface="Arial"/>
                <a:cs typeface="Arial"/>
              </a:rPr>
              <a:t>Nella sostanza bianca, la diffusione avviene agevolmente lungo la direzione della fibra nervosa, mentre è limitata dalla mielina secondo la direzione perpendicolare alla fibra stessa </a:t>
            </a:r>
          </a:p>
          <a:p>
            <a:pPr marL="0" indent="0" algn="just">
              <a:buNone/>
            </a:pPr>
            <a:endParaRPr lang="it-IT" sz="18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1800" i="1" u="sng" dirty="0" smtClean="0">
                <a:latin typeface="Arial"/>
                <a:cs typeface="Arial"/>
              </a:rPr>
              <a:t>DIFFUSIONE ANISOTROPA</a:t>
            </a:r>
            <a:r>
              <a:rPr lang="it-IT" sz="1800" dirty="0" smtClean="0">
                <a:latin typeface="Arial"/>
                <a:cs typeface="Arial"/>
              </a:rPr>
              <a:t>		</a:t>
            </a:r>
            <a:endParaRPr lang="it-IT" sz="1800" i="1" u="sng" dirty="0" smtClean="0">
              <a:latin typeface="Arial"/>
              <a:cs typeface="Arial"/>
            </a:endParaRPr>
          </a:p>
        </p:txBody>
      </p:sp>
      <p:pic>
        <p:nvPicPr>
          <p:cNvPr id="5" name="Immagine 4" descr="vantagg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5078"/>
            <a:ext cx="598876" cy="5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neur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06" y="5062732"/>
            <a:ext cx="4148693" cy="16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9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TENSORE DI DIFFUSIONE </a:t>
            </a:r>
            <a:br>
              <a:rPr lang="it-IT" sz="24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endParaRPr lang="it-IT" sz="24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934"/>
            <a:ext cx="8229600" cy="539365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charset="2"/>
              <a:buChar char="§"/>
            </a:pPr>
            <a:r>
              <a:rPr lang="it-IT" sz="3300" dirty="0" smtClean="0">
                <a:latin typeface="Arial"/>
                <a:cs typeface="Arial"/>
              </a:rPr>
              <a:t>Il </a:t>
            </a:r>
            <a:r>
              <a:rPr lang="it-IT" sz="3300" b="1" i="1" u="sng" dirty="0" smtClean="0">
                <a:latin typeface="Arial"/>
                <a:cs typeface="Arial"/>
              </a:rPr>
              <a:t>tensore di diffusione</a:t>
            </a:r>
            <a:r>
              <a:rPr lang="it-IT" sz="3300" dirty="0" smtClean="0">
                <a:latin typeface="Arial"/>
                <a:cs typeface="Arial"/>
              </a:rPr>
              <a:t> è una matrice 3x3 simmetrica che caratterizza il fenomeno della diffusione </a:t>
            </a:r>
            <a:r>
              <a:rPr lang="it-IT" sz="3300" dirty="0" err="1" smtClean="0">
                <a:latin typeface="Arial"/>
                <a:cs typeface="Arial"/>
              </a:rPr>
              <a:t>anisotropica</a:t>
            </a:r>
            <a:r>
              <a:rPr lang="it-IT" sz="3300" dirty="0" smtClean="0">
                <a:latin typeface="Arial"/>
                <a:cs typeface="Arial"/>
              </a:rPr>
              <a:t> 3D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600" dirty="0">
                <a:latin typeface="Arial"/>
                <a:cs typeface="Arial"/>
              </a:rPr>
              <a:t>	</a:t>
            </a:r>
            <a:r>
              <a:rPr lang="it-IT" sz="2600" dirty="0" smtClean="0">
                <a:latin typeface="Arial"/>
                <a:cs typeface="Arial"/>
              </a:rPr>
              <a:t>				  </a:t>
            </a:r>
          </a:p>
          <a:p>
            <a:pPr marL="0" indent="0">
              <a:buNone/>
            </a:pPr>
            <a:r>
              <a:rPr lang="it-IT" sz="2600" dirty="0" smtClean="0">
                <a:latin typeface="Arial"/>
                <a:cs typeface="Arial"/>
              </a:rPr>
              <a:t>			</a:t>
            </a:r>
            <a:r>
              <a:rPr lang="it-IT" sz="2600" dirty="0">
                <a:latin typeface="Arial"/>
                <a:cs typeface="Arial"/>
              </a:rPr>
              <a:t> </a:t>
            </a:r>
            <a:r>
              <a:rPr lang="it-IT" sz="2600" dirty="0" smtClean="0">
                <a:latin typeface="Arial"/>
                <a:cs typeface="Arial"/>
              </a:rPr>
              <a:t> 				</a:t>
            </a:r>
          </a:p>
          <a:p>
            <a:pPr marL="0" indent="0">
              <a:buNone/>
            </a:pPr>
            <a:r>
              <a:rPr lang="it-IT" sz="2600" dirty="0" smtClean="0">
                <a:latin typeface="Arial"/>
                <a:cs typeface="Arial"/>
              </a:rPr>
              <a:t>		</a:t>
            </a:r>
          </a:p>
          <a:p>
            <a:pPr marL="0" indent="0">
              <a:buNone/>
            </a:pPr>
            <a:r>
              <a:rPr lang="it-IT" sz="2600" dirty="0">
                <a:latin typeface="Arial"/>
                <a:cs typeface="Arial"/>
              </a:rPr>
              <a:t> </a:t>
            </a:r>
            <a:r>
              <a:rPr lang="it-IT" sz="2600" dirty="0" smtClean="0">
                <a:latin typeface="Arial"/>
                <a:cs typeface="Arial"/>
              </a:rPr>
              <a:t>		</a:t>
            </a:r>
            <a:r>
              <a:rPr lang="it-IT" dirty="0" smtClean="0">
                <a:latin typeface="Arial"/>
                <a:cs typeface="Arial"/>
              </a:rPr>
              <a:t>	 </a:t>
            </a:r>
            <a:r>
              <a:rPr lang="it-IT" i="1" dirty="0" err="1" smtClean="0">
                <a:latin typeface="Arial"/>
                <a:cs typeface="Arial"/>
              </a:rPr>
              <a:t>D</a:t>
            </a:r>
            <a:r>
              <a:rPr lang="it-IT" i="1" baseline="-25000" dirty="0" err="1" smtClean="0">
                <a:latin typeface="Arial"/>
                <a:cs typeface="Arial"/>
              </a:rPr>
              <a:t>xx</a:t>
            </a:r>
            <a:r>
              <a:rPr lang="it-IT" i="1" dirty="0" smtClean="0">
                <a:latin typeface="Arial"/>
                <a:cs typeface="Arial"/>
              </a:rPr>
              <a:t>   </a:t>
            </a:r>
            <a:r>
              <a:rPr lang="it-IT" i="1" dirty="0" err="1">
                <a:latin typeface="Arial"/>
                <a:cs typeface="Arial"/>
              </a:rPr>
              <a:t>D</a:t>
            </a:r>
            <a:r>
              <a:rPr lang="it-IT" i="1" baseline="-25000" dirty="0" err="1">
                <a:latin typeface="Arial"/>
                <a:cs typeface="Arial"/>
              </a:rPr>
              <a:t>xy</a:t>
            </a:r>
            <a:r>
              <a:rPr lang="it-IT" i="1" dirty="0">
                <a:latin typeface="Arial"/>
                <a:cs typeface="Arial"/>
              </a:rPr>
              <a:t>   </a:t>
            </a:r>
            <a:r>
              <a:rPr lang="it-IT" i="1" dirty="0" err="1">
                <a:latin typeface="Arial"/>
                <a:cs typeface="Arial"/>
              </a:rPr>
              <a:t>D</a:t>
            </a:r>
            <a:r>
              <a:rPr lang="it-IT" i="1" baseline="-25000" dirty="0" err="1">
                <a:latin typeface="Arial"/>
                <a:cs typeface="Arial"/>
              </a:rPr>
              <a:t>xz</a:t>
            </a:r>
            <a:r>
              <a:rPr lang="it-IT" i="1" dirty="0">
                <a:latin typeface="Arial"/>
                <a:cs typeface="Arial"/>
              </a:rPr>
              <a:t>	</a:t>
            </a:r>
            <a:endParaRPr lang="it-IT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b="1" dirty="0" smtClean="0">
                <a:latin typeface="Arial"/>
                <a:cs typeface="Arial"/>
              </a:rPr>
              <a:t>	     </a:t>
            </a:r>
            <a:r>
              <a:rPr lang="it-IT" b="1" i="1" dirty="0" smtClean="0">
                <a:latin typeface="Arial"/>
                <a:cs typeface="Arial"/>
              </a:rPr>
              <a:t>D</a:t>
            </a:r>
            <a:r>
              <a:rPr lang="it-IT" i="1" dirty="0" smtClean="0">
                <a:latin typeface="Arial"/>
                <a:cs typeface="Arial"/>
              </a:rPr>
              <a:t> =</a:t>
            </a:r>
            <a:r>
              <a:rPr lang="it-IT" dirty="0" smtClean="0">
                <a:latin typeface="Arial"/>
                <a:cs typeface="Arial"/>
              </a:rPr>
              <a:t>   	</a:t>
            </a:r>
            <a:r>
              <a:rPr lang="it-IT" i="1" dirty="0" err="1" smtClean="0">
                <a:latin typeface="Arial"/>
                <a:cs typeface="Arial"/>
              </a:rPr>
              <a:t>D</a:t>
            </a:r>
            <a:r>
              <a:rPr lang="it-IT" i="1" baseline="-25000" dirty="0" err="1" smtClean="0">
                <a:latin typeface="Arial"/>
                <a:cs typeface="Arial"/>
              </a:rPr>
              <a:t>xy</a:t>
            </a:r>
            <a:r>
              <a:rPr lang="it-IT" i="1" dirty="0" smtClean="0">
                <a:latin typeface="Arial"/>
                <a:cs typeface="Arial"/>
              </a:rPr>
              <a:t>   </a:t>
            </a:r>
            <a:r>
              <a:rPr lang="it-IT" i="1" dirty="0" err="1" smtClean="0">
                <a:latin typeface="Arial"/>
                <a:cs typeface="Arial"/>
              </a:rPr>
              <a:t>D</a:t>
            </a:r>
            <a:r>
              <a:rPr lang="it-IT" i="1" baseline="-25000" dirty="0" err="1" smtClean="0">
                <a:latin typeface="Arial"/>
                <a:cs typeface="Arial"/>
              </a:rPr>
              <a:t>yy</a:t>
            </a:r>
            <a:r>
              <a:rPr lang="it-IT" i="1" dirty="0" smtClean="0">
                <a:latin typeface="Arial"/>
                <a:cs typeface="Arial"/>
              </a:rPr>
              <a:t>   </a:t>
            </a:r>
            <a:r>
              <a:rPr lang="it-IT" i="1" dirty="0" err="1" smtClean="0">
                <a:latin typeface="Arial"/>
                <a:cs typeface="Arial"/>
              </a:rPr>
              <a:t>D</a:t>
            </a:r>
            <a:r>
              <a:rPr lang="it-IT" i="1" baseline="-25000" dirty="0" err="1" smtClean="0">
                <a:latin typeface="Arial"/>
                <a:cs typeface="Arial"/>
              </a:rPr>
              <a:t>yz</a:t>
            </a:r>
            <a:endParaRPr lang="it-IT" i="1" baseline="-25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cs typeface="Arial"/>
              </a:rPr>
              <a:t>	</a:t>
            </a:r>
            <a:r>
              <a:rPr lang="it-IT" dirty="0" smtClean="0">
                <a:latin typeface="Arial"/>
                <a:cs typeface="Arial"/>
              </a:rPr>
              <a:t>	       </a:t>
            </a:r>
            <a:r>
              <a:rPr lang="it-IT" i="1" dirty="0" err="1" smtClean="0">
                <a:latin typeface="Arial"/>
                <a:cs typeface="Arial"/>
              </a:rPr>
              <a:t>D</a:t>
            </a:r>
            <a:r>
              <a:rPr lang="it-IT" i="1" baseline="-25000" dirty="0" err="1" smtClean="0">
                <a:latin typeface="Arial"/>
                <a:cs typeface="Arial"/>
              </a:rPr>
              <a:t>xz</a:t>
            </a:r>
            <a:r>
              <a:rPr lang="it-IT" i="1" dirty="0" smtClean="0">
                <a:latin typeface="Arial"/>
                <a:cs typeface="Arial"/>
              </a:rPr>
              <a:t>   </a:t>
            </a:r>
            <a:r>
              <a:rPr lang="it-IT" i="1" dirty="0" err="1" smtClean="0">
                <a:latin typeface="Arial"/>
                <a:cs typeface="Arial"/>
              </a:rPr>
              <a:t>D</a:t>
            </a:r>
            <a:r>
              <a:rPr lang="it-IT" i="1" baseline="-25000" dirty="0" err="1" smtClean="0">
                <a:latin typeface="Arial"/>
                <a:cs typeface="Arial"/>
              </a:rPr>
              <a:t>yz</a:t>
            </a:r>
            <a:r>
              <a:rPr lang="it-IT" i="1" dirty="0" smtClean="0">
                <a:latin typeface="Arial"/>
                <a:cs typeface="Arial"/>
              </a:rPr>
              <a:t>   </a:t>
            </a:r>
            <a:r>
              <a:rPr lang="it-IT" i="1" dirty="0" err="1" smtClean="0">
                <a:latin typeface="Arial"/>
                <a:cs typeface="Arial"/>
              </a:rPr>
              <a:t>D</a:t>
            </a:r>
            <a:r>
              <a:rPr lang="it-IT" i="1" baseline="-25000" dirty="0" err="1" smtClean="0">
                <a:latin typeface="Arial"/>
                <a:cs typeface="Arial"/>
              </a:rPr>
              <a:t>zz</a:t>
            </a:r>
            <a:endParaRPr lang="it-IT" i="1" baseline="-250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it-IT" sz="26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sz="26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sz="26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sz="26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sz="2600" dirty="0" smtClean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buFont typeface="Wingdings" charset="2"/>
              <a:buChar char="§"/>
            </a:pPr>
            <a:endParaRPr lang="it-IT" sz="2600" dirty="0" smtClean="0">
              <a:latin typeface="Arial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it-IT" sz="2900" dirty="0" smtClean="0">
              <a:latin typeface="Arial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300" dirty="0" smtClean="0">
                <a:latin typeface="Arial"/>
                <a:cs typeface="Arial"/>
              </a:rPr>
              <a:t>Per calcolare il tensore sono necessarie almeno sei immagini </a:t>
            </a:r>
            <a:r>
              <a:rPr lang="it-IT" sz="3300" i="1" dirty="0" smtClean="0">
                <a:latin typeface="Arial"/>
                <a:cs typeface="Arial"/>
              </a:rPr>
              <a:t>DWI – pesate </a:t>
            </a:r>
            <a:r>
              <a:rPr lang="it-IT" sz="3300" dirty="0" smtClean="0">
                <a:latin typeface="Arial"/>
                <a:cs typeface="Arial"/>
              </a:rPr>
              <a:t>acquisite con gradienti orientati in direzioni diverse e un’immagine acquisita senza sensibilizzazione alla diffusione</a:t>
            </a:r>
            <a:endParaRPr lang="it-IT" sz="3300" u="sng" dirty="0">
              <a:latin typeface="Arial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it-IT" sz="2600" u="sng" dirty="0">
              <a:latin typeface="Arial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000" dirty="0" smtClean="0">
                <a:latin typeface="Arial"/>
                <a:cs typeface="Arial"/>
              </a:rPr>
              <a:t>     </a:t>
            </a: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5" name="Immagine 4" descr="img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79" y="2148192"/>
            <a:ext cx="4476921" cy="26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SEQUENZA DI STEJSKAL-TANNER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4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Il </a:t>
            </a:r>
            <a:r>
              <a:rPr lang="it-IT" sz="1800" i="1" dirty="0" smtClean="0">
                <a:latin typeface="Arial"/>
                <a:cs typeface="Arial"/>
              </a:rPr>
              <a:t>b-</a:t>
            </a:r>
            <a:r>
              <a:rPr lang="it-IT" sz="1800" i="1" dirty="0" err="1" smtClean="0">
                <a:latin typeface="Arial"/>
                <a:cs typeface="Arial"/>
              </a:rPr>
              <a:t>value</a:t>
            </a:r>
            <a:r>
              <a:rPr lang="it-IT" sz="1800" i="1" dirty="0" smtClean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è un parametro in grado di modificare la pesatura in diffusione. Esso generalmente varia da 0 (nessuna pesatura in diffusione) a 1000 (pesatura in diffusione)</a:t>
            </a:r>
          </a:p>
          <a:p>
            <a:pPr marL="0" indent="0" algn="just">
              <a:buNone/>
            </a:pPr>
            <a:endParaRPr lang="it-IT" sz="1800" i="1" dirty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Per diminuire l’effetto del rumore sulle misure, si prendono in considerazione 15, 32, 64 o 128 immagini con altrettante direzioni di gradiente.</a:t>
            </a: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4" name="Immagine 3" descr="stejskal tanner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6200"/>
            <a:ext cx="4271673" cy="23351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24568" y="442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4458" y="1321110"/>
            <a:ext cx="339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	 64 direzioni di diffusione studiabili in 15’</a:t>
            </a:r>
          </a:p>
        </p:txBody>
      </p:sp>
      <p:pic>
        <p:nvPicPr>
          <p:cNvPr id="8" name="Immagine 7" descr="k152649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91" y="1967441"/>
            <a:ext cx="2159000" cy="1282700"/>
          </a:xfrm>
          <a:prstGeom prst="rect">
            <a:avLst/>
          </a:prstGeom>
        </p:spPr>
      </p:pic>
      <p:pic>
        <p:nvPicPr>
          <p:cNvPr id="9" name="Immagine 8" descr="vantagg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97" y="1346200"/>
            <a:ext cx="456186" cy="45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02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FRACTIONAL ANISOTROPY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La </a:t>
            </a:r>
            <a:r>
              <a:rPr lang="it-IT" sz="1800" dirty="0" err="1" smtClean="0">
                <a:latin typeface="Arial"/>
                <a:cs typeface="Arial"/>
              </a:rPr>
              <a:t>Fractional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dirty="0" err="1" smtClean="0">
                <a:latin typeface="Arial"/>
                <a:cs typeface="Arial"/>
              </a:rPr>
              <a:t>Anisotropy</a:t>
            </a:r>
            <a:r>
              <a:rPr lang="it-IT" sz="1800" dirty="0" smtClean="0">
                <a:latin typeface="Arial"/>
                <a:cs typeface="Arial"/>
              </a:rPr>
              <a:t> è un indice dell’anisotropia della diffusione per ogni </a:t>
            </a:r>
            <a:r>
              <a:rPr lang="it-IT" sz="1800" dirty="0" err="1" smtClean="0">
                <a:latin typeface="Arial"/>
                <a:cs typeface="Arial"/>
              </a:rPr>
              <a:t>voxel</a:t>
            </a:r>
            <a:endParaRPr lang="it-IT" sz="1800" dirty="0" smtClean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endParaRPr lang="it-IT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Valori da 0 (isotropia) a 1 (anisotropia)</a:t>
            </a:r>
          </a:p>
          <a:p>
            <a:pPr marL="0" indent="0" algn="just">
              <a:buNone/>
            </a:pPr>
            <a:endParaRPr lang="it-IT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r>
              <a:rPr lang="it-IT" sz="1800" dirty="0">
                <a:latin typeface="Arial"/>
                <a:cs typeface="Arial"/>
              </a:rPr>
              <a:t>D</a:t>
            </a:r>
            <a:r>
              <a:rPr lang="it-IT" sz="1800" dirty="0" smtClean="0">
                <a:latin typeface="Arial"/>
                <a:cs typeface="Arial"/>
              </a:rPr>
              <a:t>escrive la conformazione del profilo di diffusione per mezzo di un unico valore scalare</a:t>
            </a:r>
          </a:p>
          <a:p>
            <a:pPr marL="0" indent="0">
              <a:buNone/>
            </a:pPr>
            <a:endParaRPr lang="it-IT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4" name="Immagine 3" descr="DTI_measu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5298"/>
            <a:ext cx="5661253" cy="25018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507474" y="4380559"/>
            <a:ext cx="2179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Rosso: Sagittale</a:t>
            </a:r>
          </a:p>
          <a:p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Verde: Coronale</a:t>
            </a:r>
          </a:p>
          <a:p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Blu: Assiale</a:t>
            </a:r>
            <a:endParaRPr lang="it-IT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26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rgbClr val="215968"/>
                </a:solidFill>
                <a:latin typeface="Arial"/>
                <a:cs typeface="Arial"/>
              </a:rPr>
              <a:t>TRATTOGRAFIA</a:t>
            </a:r>
            <a:endParaRPr lang="it-IT" sz="2000" b="1" i="1" dirty="0">
              <a:solidFill>
                <a:srgbClr val="215968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469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Metodo di rappresentazione grafica </a:t>
            </a:r>
            <a:r>
              <a:rPr lang="it-IT" sz="1800" dirty="0" err="1" smtClean="0">
                <a:latin typeface="Arial"/>
                <a:cs typeface="Arial"/>
              </a:rPr>
              <a:t>multiplanare</a:t>
            </a:r>
            <a:r>
              <a:rPr lang="it-IT" sz="1800" dirty="0" smtClean="0">
                <a:latin typeface="Arial"/>
                <a:cs typeface="Arial"/>
              </a:rPr>
              <a:t> dei dati di DTI cerebrale ricavati dalle mappe di fMRI</a:t>
            </a:r>
          </a:p>
          <a:p>
            <a:pPr algn="just">
              <a:buFont typeface="Wingdings" charset="2"/>
              <a:buChar char="§"/>
            </a:pPr>
            <a:endParaRPr lang="it-IT" sz="1800" dirty="0" smtClean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ROI del fascio in esame individuate su immagini morfologiche</a:t>
            </a:r>
            <a:endParaRPr lang="it-IT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endParaRPr lang="it-IT" sz="1800" dirty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Le fibre cerebrali vengono tracciate seguendo </a:t>
            </a:r>
            <a:r>
              <a:rPr lang="it-IT" sz="1800" dirty="0" err="1" smtClean="0">
                <a:latin typeface="Arial"/>
                <a:cs typeface="Arial"/>
              </a:rPr>
              <a:t>voxel</a:t>
            </a:r>
            <a:r>
              <a:rPr lang="it-IT" sz="1800" dirty="0" smtClean="0">
                <a:latin typeface="Arial"/>
                <a:cs typeface="Arial"/>
              </a:rPr>
              <a:t> dopo </a:t>
            </a:r>
            <a:r>
              <a:rPr lang="it-IT" sz="1800" dirty="0" err="1" smtClean="0">
                <a:latin typeface="Arial"/>
                <a:cs typeface="Arial"/>
              </a:rPr>
              <a:t>voxel</a:t>
            </a:r>
            <a:r>
              <a:rPr lang="it-IT" sz="1800" dirty="0" smtClean="0">
                <a:latin typeface="Arial"/>
                <a:cs typeface="Arial"/>
              </a:rPr>
              <a:t> la direzione di massima diffusione delle molecole d’acqua indicata</a:t>
            </a:r>
          </a:p>
          <a:p>
            <a:pPr>
              <a:buFont typeface="Wingdings" charset="2"/>
              <a:buChar char="§"/>
            </a:pPr>
            <a:endParaRPr lang="it-IT" sz="1800" dirty="0">
              <a:latin typeface="Arial"/>
              <a:cs typeface="Arial"/>
            </a:endParaRPr>
          </a:p>
          <a:p>
            <a:pPr lvl="8">
              <a:buFont typeface="Wingdings" charset="2"/>
              <a:buChar char="§"/>
            </a:pPr>
            <a:endParaRPr lang="it-IT" sz="1800" dirty="0">
              <a:latin typeface="Arial"/>
              <a:cs typeface="Arial"/>
            </a:endParaRPr>
          </a:p>
          <a:p>
            <a:pPr lvl="8">
              <a:buFont typeface="Wingdings" charset="2"/>
              <a:buChar char="§"/>
            </a:pPr>
            <a:endParaRPr lang="it-IT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4" name="Immagine 3" descr="IMG_025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35029"/>
            <a:ext cx="4451947" cy="2190562"/>
          </a:xfrm>
          <a:prstGeom prst="rect">
            <a:avLst/>
          </a:prstGeom>
        </p:spPr>
      </p:pic>
      <p:pic>
        <p:nvPicPr>
          <p:cNvPr id="6" name="Immagine 5" descr="vantagg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09" y="4386406"/>
            <a:ext cx="613938" cy="6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737148" y="4395658"/>
            <a:ext cx="3139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Combinazione tra dati ottenuti tramite fMRI e DTI</a:t>
            </a:r>
          </a:p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r>
              <a:rPr lang="it-IT" dirty="0" smtClean="0">
                <a:latin typeface="Arial"/>
                <a:cs typeface="Arial"/>
              </a:rPr>
              <a:t>Ricostruzioni su scala di grigi </a:t>
            </a:r>
          </a:p>
          <a:p>
            <a:pPr algn="ctr"/>
            <a:r>
              <a:rPr lang="it-IT" dirty="0" smtClean="0">
                <a:latin typeface="Arial"/>
                <a:cs typeface="Arial"/>
              </a:rPr>
              <a:t>da visualizzare sui sistemi </a:t>
            </a:r>
          </a:p>
          <a:p>
            <a:pPr algn="ctr"/>
            <a:r>
              <a:rPr lang="it-IT" dirty="0" smtClean="0">
                <a:latin typeface="Arial"/>
                <a:cs typeface="Arial"/>
              </a:rPr>
              <a:t>di </a:t>
            </a:r>
            <a:r>
              <a:rPr lang="it-IT" dirty="0" err="1" smtClean="0">
                <a:latin typeface="Arial"/>
                <a:cs typeface="Arial"/>
              </a:rPr>
              <a:t>neuronavigazione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it-IT" dirty="0" smtClean="0">
                <a:latin typeface="Arial"/>
                <a:cs typeface="Arial"/>
              </a:rPr>
              <a:t>in sala operatoria</a:t>
            </a:r>
          </a:p>
        </p:txBody>
      </p:sp>
      <p:pic>
        <p:nvPicPr>
          <p:cNvPr id="9" name="Immagine 8" descr="vantagg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09" y="5230310"/>
            <a:ext cx="613938" cy="6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7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7632"/>
          </a:xfrm>
        </p:spPr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CASO CLINICO </a:t>
            </a:r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it-IT" sz="2000" b="1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U.O. NEURORADIOLOGIA N.O.C.S.A.E. BAGGIOVARA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sz="1800" dirty="0" smtClean="0">
                <a:latin typeface="Arial"/>
                <a:cs typeface="Arial"/>
              </a:rPr>
              <a:t>Paziente donna, 56 anni, con lesione cerebrale neoplastica (</a:t>
            </a:r>
            <a:r>
              <a:rPr lang="it-IT" sz="1800" dirty="0" err="1" smtClean="0">
                <a:latin typeface="Arial"/>
                <a:cs typeface="Arial"/>
              </a:rPr>
              <a:t>oligodendroglioma</a:t>
            </a:r>
            <a:r>
              <a:rPr lang="it-IT" sz="1800" dirty="0" smtClean="0">
                <a:latin typeface="Arial"/>
                <a:cs typeface="Arial"/>
              </a:rPr>
              <a:t>), candidata a intervento neurochirurgico</a:t>
            </a:r>
          </a:p>
          <a:p>
            <a:pPr marL="0" indent="0">
              <a:buNone/>
            </a:pPr>
            <a:endParaRPr lang="it-IT" sz="1800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it-IT" sz="1800" dirty="0" smtClean="0">
                <a:latin typeface="Arial"/>
                <a:cs typeface="Arial"/>
              </a:rPr>
              <a:t>Tomografo RMN Philips </a:t>
            </a:r>
            <a:r>
              <a:rPr lang="it-IT" sz="1800" dirty="0" err="1" smtClean="0">
                <a:latin typeface="Arial"/>
                <a:cs typeface="Arial"/>
              </a:rPr>
              <a:t>Achieva</a:t>
            </a:r>
            <a:r>
              <a:rPr lang="it-IT" sz="1800" dirty="0" smtClean="0">
                <a:latin typeface="Arial"/>
                <a:cs typeface="Arial"/>
              </a:rPr>
              <a:t> 3.0 Tesla</a:t>
            </a: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</a:rPr>
              <a:t>						</a:t>
            </a:r>
          </a:p>
        </p:txBody>
      </p:sp>
      <p:pic>
        <p:nvPicPr>
          <p:cNvPr id="5" name="Immagine 4" descr="cor 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13" y="3381735"/>
            <a:ext cx="2985630" cy="3042151"/>
          </a:xfrm>
          <a:prstGeom prst="rect">
            <a:avLst/>
          </a:prstGeom>
        </p:spPr>
      </p:pic>
      <p:pic>
        <p:nvPicPr>
          <p:cNvPr id="6" name="Immagine 5" descr="sag r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43" y="3381735"/>
            <a:ext cx="2870927" cy="3056421"/>
          </a:xfrm>
          <a:prstGeom prst="rect">
            <a:avLst/>
          </a:prstGeom>
        </p:spPr>
      </p:pic>
      <p:pic>
        <p:nvPicPr>
          <p:cNvPr id="7" name="Immagine 6" descr="tra r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6" y="3381735"/>
            <a:ext cx="2862887" cy="30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40039" y="398099"/>
            <a:ext cx="4010089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</a:t>
            </a:r>
            <a:r>
              <a:rPr lang="it-IT" dirty="0" smtClean="0">
                <a:latin typeface="Arial"/>
                <a:cs typeface="Arial"/>
              </a:rPr>
              <a:t>	</a:t>
            </a:r>
            <a:r>
              <a:rPr lang="it-IT" b="1" dirty="0" smtClean="0">
                <a:latin typeface="Arial"/>
                <a:cs typeface="Arial"/>
              </a:rPr>
              <a:t>PROTOCOLLO  </a:t>
            </a:r>
          </a:p>
          <a:p>
            <a:endParaRPr lang="it-IT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dirty="0" err="1" smtClean="0">
                <a:latin typeface="Arial"/>
                <a:cs typeface="Arial"/>
              </a:rPr>
              <a:t>Survey</a:t>
            </a:r>
            <a:endParaRPr lang="it-IT" dirty="0">
              <a:latin typeface="Arial"/>
              <a:cs typeface="Arial"/>
            </a:endParaRPr>
          </a:p>
          <a:p>
            <a:endParaRPr lang="it-IT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T1w – 3D TFE</a:t>
            </a:r>
          </a:p>
          <a:p>
            <a:endParaRPr lang="it-IT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Movimento: Finger </a:t>
            </a:r>
            <a:r>
              <a:rPr lang="it-IT" dirty="0" err="1" smtClean="0">
                <a:latin typeface="Arial"/>
                <a:cs typeface="Arial"/>
              </a:rPr>
              <a:t>Tapping</a:t>
            </a:r>
            <a:endParaRPr lang="it-IT" dirty="0" smtClean="0">
              <a:latin typeface="Arial"/>
              <a:cs typeface="Arial"/>
            </a:endParaRPr>
          </a:p>
          <a:p>
            <a:endParaRPr lang="it-IT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Fasi di attivazione e riposo: 16 sec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Modello a blocchi: “</a:t>
            </a:r>
            <a:r>
              <a:rPr lang="it-IT" dirty="0" err="1" smtClean="0">
                <a:latin typeface="Arial"/>
                <a:cs typeface="Arial"/>
              </a:rPr>
              <a:t>Destra”_”Stop”_”Sinistra</a:t>
            </a:r>
            <a:r>
              <a:rPr lang="it-IT" dirty="0" smtClean="0">
                <a:latin typeface="Arial"/>
                <a:cs typeface="Arial"/>
              </a:rPr>
              <a:t>”</a:t>
            </a:r>
          </a:p>
          <a:p>
            <a:endParaRPr lang="it-IT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T2 Assiale</a:t>
            </a:r>
          </a:p>
          <a:p>
            <a:endParaRPr lang="it-IT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FLAIR Assiale</a:t>
            </a:r>
          </a:p>
          <a:p>
            <a:endParaRPr lang="it-IT" b="1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/>
                <a:cs typeface="Arial"/>
              </a:rPr>
              <a:t>In blu, le aree funzionali attivate dalla mano destra</a:t>
            </a:r>
          </a:p>
          <a:p>
            <a:endParaRPr lang="it-IT" b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In rosso, le aree funzionali attivate dalla mano sinistra</a:t>
            </a:r>
          </a:p>
        </p:txBody>
      </p:sp>
      <p:pic>
        <p:nvPicPr>
          <p:cNvPr id="2" name="Immagine 1" descr="duemani_dxblu_snrosso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37" y="398100"/>
            <a:ext cx="4327178" cy="61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tra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5" y="2067125"/>
            <a:ext cx="2433941" cy="2433941"/>
          </a:xfrm>
          <a:prstGeom prst="rect">
            <a:avLst/>
          </a:prstGeom>
        </p:spPr>
      </p:pic>
      <p:pic>
        <p:nvPicPr>
          <p:cNvPr id="7" name="Immagine 6" descr="tra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92" y="2067125"/>
            <a:ext cx="2482223" cy="2433941"/>
          </a:xfrm>
          <a:prstGeom prst="rect">
            <a:avLst/>
          </a:prstGeom>
        </p:spPr>
      </p:pic>
      <p:pic>
        <p:nvPicPr>
          <p:cNvPr id="11" name="Immagine 10" descr="cor4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4" y="4825950"/>
            <a:ext cx="3598794" cy="1792368"/>
          </a:xfrm>
          <a:prstGeom prst="rect">
            <a:avLst/>
          </a:prstGeom>
        </p:spPr>
      </p:pic>
      <p:pic>
        <p:nvPicPr>
          <p:cNvPr id="12" name="Immagine 11" descr="cor5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64" y="4825950"/>
            <a:ext cx="3843298" cy="179236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78502" y="413511"/>
            <a:ext cx="8593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SEQUENZA DTI</a:t>
            </a:r>
          </a:p>
          <a:p>
            <a:r>
              <a:rPr lang="it-IT" b="1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Valore 0 e 1000 di </a:t>
            </a:r>
            <a:r>
              <a:rPr lang="it-IT" i="1" dirty="0" smtClean="0">
                <a:latin typeface="Arial"/>
                <a:cs typeface="Arial"/>
              </a:rPr>
              <a:t>b-</a:t>
            </a:r>
            <a:r>
              <a:rPr lang="it-IT" i="1" dirty="0" err="1" smtClean="0">
                <a:latin typeface="Arial"/>
                <a:cs typeface="Arial"/>
              </a:rPr>
              <a:t>value</a:t>
            </a:r>
            <a:r>
              <a:rPr lang="it-IT" dirty="0" smtClean="0">
                <a:latin typeface="Arial"/>
                <a:cs typeface="Arial"/>
              </a:rPr>
              <a:t> applicati a 64 direzioni; durata 15’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Ricostruzione </a:t>
            </a:r>
            <a:r>
              <a:rPr lang="it-IT" dirty="0" err="1" smtClean="0">
                <a:latin typeface="Arial"/>
                <a:cs typeface="Arial"/>
              </a:rPr>
              <a:t>Trattografica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Multiplanare</a:t>
            </a:r>
            <a:r>
              <a:rPr lang="it-IT" dirty="0" smtClean="0">
                <a:latin typeface="Arial"/>
                <a:cs typeface="Arial"/>
              </a:rPr>
              <a:t> del Fascio </a:t>
            </a:r>
            <a:r>
              <a:rPr lang="it-IT" dirty="0" err="1" smtClean="0">
                <a:latin typeface="Arial"/>
                <a:cs typeface="Arial"/>
              </a:rPr>
              <a:t>Cortico</a:t>
            </a:r>
            <a:r>
              <a:rPr lang="it-IT" dirty="0" smtClean="0">
                <a:latin typeface="Arial"/>
                <a:cs typeface="Arial"/>
              </a:rPr>
              <a:t>-Spinale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42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ag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9" y="564654"/>
            <a:ext cx="3753598" cy="1785282"/>
          </a:xfrm>
          <a:prstGeom prst="rect">
            <a:avLst/>
          </a:prstGeom>
        </p:spPr>
      </p:pic>
      <p:pic>
        <p:nvPicPr>
          <p:cNvPr id="6" name="Immagine 5" descr="sag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73" y="564654"/>
            <a:ext cx="3773556" cy="1783802"/>
          </a:xfrm>
          <a:prstGeom prst="rect">
            <a:avLst/>
          </a:prstGeom>
        </p:spPr>
      </p:pic>
      <p:sp>
        <p:nvSpPr>
          <p:cNvPr id="8" name="Freccia circolare a sinistra 7"/>
          <p:cNvSpPr/>
          <p:nvPr/>
        </p:nvSpPr>
        <p:spPr>
          <a:xfrm>
            <a:off x="8021469" y="2918409"/>
            <a:ext cx="731520" cy="778993"/>
          </a:xfrm>
          <a:prstGeom prst="curvedLeftArrow">
            <a:avLst/>
          </a:prstGeom>
          <a:solidFill>
            <a:srgbClr val="215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6818" y="2466296"/>
            <a:ext cx="71616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000" dirty="0" smtClean="0">
              <a:latin typeface="Arial"/>
              <a:cs typeface="Arial"/>
            </a:endParaRPr>
          </a:p>
          <a:p>
            <a:pPr algn="just"/>
            <a:r>
              <a:rPr lang="it-IT" dirty="0" smtClean="0">
                <a:latin typeface="Arial"/>
                <a:cs typeface="Arial"/>
              </a:rPr>
              <a:t>Le ricostruzioni </a:t>
            </a:r>
            <a:r>
              <a:rPr lang="it-IT" dirty="0" err="1" smtClean="0">
                <a:latin typeface="Arial"/>
                <a:cs typeface="Arial"/>
              </a:rPr>
              <a:t>trattografiche</a:t>
            </a:r>
            <a:r>
              <a:rPr lang="it-IT" dirty="0" smtClean="0">
                <a:latin typeface="Arial"/>
                <a:cs typeface="Arial"/>
              </a:rPr>
              <a:t> sagittali sono state elaborate anche su scala di grigi per permetterne la visualizzazione in sala operatoria attraverso i sistemi di </a:t>
            </a:r>
            <a:r>
              <a:rPr lang="it-IT" dirty="0" err="1" smtClean="0">
                <a:latin typeface="Arial"/>
                <a:cs typeface="Arial"/>
              </a:rPr>
              <a:t>neuronavigazione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0" name="Immagine 9" descr="nn2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9" y="4224786"/>
            <a:ext cx="3868758" cy="1869468"/>
          </a:xfrm>
          <a:prstGeom prst="rect">
            <a:avLst/>
          </a:prstGeom>
        </p:spPr>
      </p:pic>
      <p:pic>
        <p:nvPicPr>
          <p:cNvPr id="11" name="Immagine 10" descr="nn4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73" y="4214846"/>
            <a:ext cx="3773556" cy="18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CONCLUSIONI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815" y="1286284"/>
            <a:ext cx="8229600" cy="5045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	fMRI motoria e DTI sono utili per rilevare la localizzazione del tumore in 	rapporto ad aree funzionali motori e fasci correlati, al fine di ottenere una 	maggiore radicalità e contemporanea conservazione funzionale</a:t>
            </a:r>
          </a:p>
          <a:p>
            <a:pPr>
              <a:buFont typeface="Wingdings" charset="2"/>
              <a:buChar char="§"/>
            </a:pPr>
            <a:endParaRPr lang="it-IT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	Tecniche non invasive con l’impiego di radiazioni non ionizzanti</a:t>
            </a:r>
          </a:p>
          <a:p>
            <a:pPr marL="0" indent="0"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	Elevata risoluzione spaziale e temporale </a:t>
            </a:r>
            <a:r>
              <a:rPr lang="it-IT" sz="180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it-IT" sz="1800" dirty="0" smtClean="0">
                <a:latin typeface="Arial"/>
                <a:cs typeface="Arial"/>
                <a:sym typeface="Wingdings"/>
              </a:rPr>
              <a:t>limitazione della craniotomia, 	riduzione dei tempi intra-operatori, valore prognostico sulla chirurgia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  <a:sym typeface="Wingdings"/>
              </a:rPr>
              <a:t>	</a:t>
            </a:r>
            <a:r>
              <a:rPr lang="it-IT" sz="1800" dirty="0" smtClean="0">
                <a:latin typeface="Arial"/>
                <a:cs typeface="Arial"/>
                <a:sym typeface="Wingdings"/>
              </a:rPr>
              <a:t>(valori corrispondenti all’80%)</a:t>
            </a:r>
          </a:p>
          <a:p>
            <a:pPr marL="0" indent="0">
              <a:buNone/>
            </a:pPr>
            <a:endParaRPr lang="it-IT" sz="1800" dirty="0">
              <a:latin typeface="Arial"/>
              <a:cs typeface="Arial"/>
              <a:sym typeface="Wingdings"/>
            </a:endParaRPr>
          </a:p>
          <a:p>
            <a:pPr marL="0" indent="0" algn="ctr">
              <a:buNone/>
            </a:pP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Wingdings"/>
              </a:rPr>
              <a:t>fMRI motoria e DTI devono essere considerate </a:t>
            </a:r>
          </a:p>
          <a:p>
            <a:pPr marL="0" indent="0" algn="ctr">
              <a:buNone/>
            </a:pP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Wingdings"/>
              </a:rPr>
              <a:t>un avanzamento importante </a:t>
            </a:r>
          </a:p>
          <a:p>
            <a:pPr marL="0" indent="0" algn="ctr">
              <a:buNone/>
            </a:pP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Wingdings"/>
              </a:rPr>
              <a:t>della moderna diagnostica neuroradiologica </a:t>
            </a:r>
          </a:p>
          <a:p>
            <a:pPr marL="0" indent="0" algn="ctr">
              <a:buNone/>
            </a:pP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Wingdings"/>
              </a:rPr>
              <a:t>per la pianificazione chirurgica </a:t>
            </a:r>
          </a:p>
          <a:p>
            <a:pPr marL="0" indent="0" algn="ctr">
              <a:buNone/>
            </a:pP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Wingdings"/>
              </a:rPr>
              <a:t>del paziente con neoplasie cerebrali</a:t>
            </a:r>
          </a:p>
        </p:txBody>
      </p:sp>
      <p:pic>
        <p:nvPicPr>
          <p:cNvPr id="4" name="Immagine 3" descr="vantagg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1" y="1286284"/>
            <a:ext cx="511600" cy="5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vantagg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1" y="2467086"/>
            <a:ext cx="511600" cy="5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vantagg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" y="3180533"/>
            <a:ext cx="511600" cy="5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65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PLANNING PRE-OPERATORIO </a:t>
            </a:r>
            <a:b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DELLE LESIONI CEREBRALI NEOPLASTICHE 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55666"/>
            <a:ext cx="8229600" cy="5479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b="1" dirty="0" smtClean="0">
                <a:latin typeface="Arial"/>
                <a:cs typeface="Arial"/>
              </a:rPr>
              <a:t>Obiettivo</a:t>
            </a:r>
            <a:r>
              <a:rPr lang="it-IT" sz="1800" b="1" dirty="0">
                <a:latin typeface="Arial"/>
                <a:cs typeface="Arial"/>
              </a:rPr>
              <a:t> </a:t>
            </a:r>
            <a:r>
              <a:rPr lang="it-IT" sz="1800" b="1" dirty="0" smtClean="0">
                <a:latin typeface="Arial"/>
                <a:cs typeface="Arial"/>
              </a:rPr>
              <a:t>Neurochirurgia:    </a:t>
            </a:r>
            <a:r>
              <a:rPr lang="it-IT" sz="1800" i="1" dirty="0" smtClean="0">
                <a:latin typeface="Arial"/>
                <a:cs typeface="Arial"/>
              </a:rPr>
              <a:t>Massima </a:t>
            </a:r>
            <a:r>
              <a:rPr lang="it-IT" sz="1800" i="1" dirty="0">
                <a:latin typeface="Arial"/>
                <a:cs typeface="Arial"/>
              </a:rPr>
              <a:t>resezione tumorale </a:t>
            </a:r>
          </a:p>
          <a:p>
            <a:pPr marL="0" indent="0">
              <a:buNone/>
            </a:pPr>
            <a:r>
              <a:rPr lang="it-IT" sz="1800" i="1" dirty="0">
                <a:latin typeface="Arial"/>
                <a:cs typeface="Arial"/>
              </a:rPr>
              <a:t>	</a:t>
            </a:r>
            <a:r>
              <a:rPr lang="it-IT" sz="1800" i="1" dirty="0" smtClean="0">
                <a:latin typeface="Arial"/>
                <a:cs typeface="Arial"/>
              </a:rPr>
              <a:t>	      				    Minimo </a:t>
            </a:r>
            <a:r>
              <a:rPr lang="it-IT" sz="1800" i="1" dirty="0">
                <a:latin typeface="Arial"/>
                <a:cs typeface="Arial"/>
              </a:rPr>
              <a:t>danno </a:t>
            </a:r>
            <a:r>
              <a:rPr lang="it-IT" sz="1800" i="1" dirty="0" smtClean="0">
                <a:latin typeface="Arial"/>
                <a:cs typeface="Arial"/>
              </a:rPr>
              <a:t>funzionale</a:t>
            </a:r>
            <a:endParaRPr lang="it-IT" sz="1800" b="1" i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800" i="1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it-IT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it-IT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Estensione e morfologia tumorale</a:t>
            </a:r>
          </a:p>
          <a:p>
            <a:pPr>
              <a:buFont typeface="Wingdings" charset="2"/>
              <a:buChar char="§"/>
            </a:pPr>
            <a:r>
              <a:rPr lang="it-IT" sz="1800" b="1" i="1" dirty="0" smtClean="0">
                <a:latin typeface="Arial"/>
                <a:cs typeface="Arial"/>
              </a:rPr>
              <a:t>Localizzazione aree eloquenti cerebrali adiacenti </a:t>
            </a:r>
          </a:p>
          <a:p>
            <a:pPr>
              <a:buFont typeface="Wingdings" charset="2"/>
              <a:buChar char="§"/>
            </a:pPr>
            <a:endParaRPr lang="it-IT" sz="1800" b="1" i="1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it-IT" sz="1800" b="1" i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  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	</a:t>
            </a:r>
            <a:r>
              <a:rPr lang="it-IT" sz="1800" dirty="0" smtClean="0">
                <a:latin typeface="Arial"/>
                <a:cs typeface="Arial"/>
              </a:rPr>
              <a:t>	 Aree funzionali corticali			      Fasci di sostanza bianca	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/>
                <a:cs typeface="Arial"/>
              </a:rPr>
              <a:t>           (motorie, linguaggio, </a:t>
            </a:r>
            <a:r>
              <a:rPr lang="it-IT" sz="1800" dirty="0" err="1" smtClean="0">
                <a:latin typeface="Arial"/>
                <a:cs typeface="Arial"/>
              </a:rPr>
              <a:t>etc</a:t>
            </a:r>
            <a:r>
              <a:rPr lang="it-IT" sz="1800" dirty="0" smtClean="0">
                <a:latin typeface="Arial"/>
                <a:cs typeface="Arial"/>
              </a:rPr>
              <a:t>…)		 (fibre associative, commissurali </a:t>
            </a:r>
            <a:r>
              <a:rPr lang="it-IT" sz="1800" dirty="0" err="1" smtClean="0">
                <a:latin typeface="Arial"/>
                <a:cs typeface="Arial"/>
              </a:rPr>
              <a:t>etc</a:t>
            </a:r>
            <a:r>
              <a:rPr lang="it-IT" sz="1800" dirty="0" smtClean="0">
                <a:latin typeface="Arial"/>
                <a:cs typeface="Arial"/>
              </a:rPr>
              <a:t>…)</a:t>
            </a:r>
          </a:p>
          <a:p>
            <a:pPr marL="0" indent="0" algn="ctr">
              <a:buNone/>
            </a:pPr>
            <a:endParaRPr lang="it-IT" sz="18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            </a:t>
            </a:r>
            <a:r>
              <a:rPr lang="it-IT" sz="18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fMRI						</a:t>
            </a:r>
            <a:r>
              <a:rPr lang="it-IT" sz="1800" b="1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18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 </a:t>
            </a:r>
            <a:r>
              <a:rPr lang="it-IT" sz="1800" b="1" i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18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 		DTI e </a:t>
            </a:r>
            <a:r>
              <a:rPr lang="it-IT" sz="1800" b="1" i="1" dirty="0" err="1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Trattografia</a:t>
            </a:r>
            <a:endParaRPr lang="it-IT" sz="1800" b="1" i="1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it-IT" sz="2000" b="1" dirty="0" smtClean="0">
              <a:latin typeface="Arial"/>
              <a:cs typeface="Arial"/>
            </a:endParaRPr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14" y="1255666"/>
            <a:ext cx="1084045" cy="1634954"/>
          </a:xfrm>
          <a:prstGeom prst="rect">
            <a:avLst/>
          </a:prstGeom>
        </p:spPr>
      </p:pic>
      <p:pic>
        <p:nvPicPr>
          <p:cNvPr id="5" name="Immagine 4" descr="r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07" y="3121442"/>
            <a:ext cx="2302130" cy="16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2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815" y="280598"/>
            <a:ext cx="8229600" cy="6365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  <a:sym typeface="Wingdings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63308" y="-14269"/>
            <a:ext cx="1015663" cy="5279502"/>
          </a:xfrm>
          <a:prstGeom prst="rect">
            <a:avLst/>
          </a:prstGeom>
          <a:noFill/>
          <a:ln>
            <a:noFill/>
          </a:ln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270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46394" y="4340627"/>
            <a:ext cx="51660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Arial"/>
                <a:cs typeface="Arial"/>
              </a:rPr>
              <a:t>	</a:t>
            </a:r>
            <a:endParaRPr lang="it-IT" sz="48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8" y="280598"/>
            <a:ext cx="3918244" cy="636511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74947" y="2078388"/>
            <a:ext cx="41374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GRAZIE</a:t>
            </a:r>
          </a:p>
          <a:p>
            <a:pPr algn="ctr"/>
            <a:endParaRPr lang="it-IT" sz="4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it-IT" sz="4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PER</a:t>
            </a:r>
          </a:p>
          <a:p>
            <a:pPr algn="ctr"/>
            <a:endParaRPr lang="it-IT" sz="4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it-IT" sz="4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L’ATTENZIONE!</a:t>
            </a:r>
            <a:endParaRPr lang="it-IT" sz="4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3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RISONANZA MAGNETICA FUNZIONALE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874" y="1417638"/>
            <a:ext cx="8676632" cy="51603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La Risonanza Magnetica Funzionale è una tecnica utilizzata per valutare la </a:t>
            </a:r>
            <a:r>
              <a:rPr lang="it-IT" sz="1800" i="1" dirty="0" smtClean="0">
                <a:latin typeface="Arial"/>
                <a:cs typeface="Arial"/>
              </a:rPr>
              <a:t>funzionalità </a:t>
            </a:r>
            <a:r>
              <a:rPr lang="it-IT" sz="1800" dirty="0" smtClean="0">
                <a:latin typeface="Arial"/>
                <a:cs typeface="Arial"/>
              </a:rPr>
              <a:t>di un organo, in maniera complementare all’</a:t>
            </a:r>
            <a:r>
              <a:rPr lang="it-IT" sz="1800" dirty="0" err="1" smtClean="0">
                <a:latin typeface="Arial"/>
                <a:cs typeface="Arial"/>
              </a:rPr>
              <a:t>imaging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it-IT" sz="1800" i="1" dirty="0" smtClean="0">
                <a:latin typeface="Arial"/>
                <a:cs typeface="Arial"/>
              </a:rPr>
              <a:t>morfologico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800" i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1800" i="1" dirty="0" smtClean="0">
                <a:latin typeface="Arial"/>
                <a:cs typeface="Arial"/>
              </a:rPr>
              <a:t>		  </a:t>
            </a:r>
            <a:r>
              <a:rPr lang="it-IT" sz="1800" dirty="0" smtClean="0">
                <a:latin typeface="Arial"/>
                <a:cs typeface="Arial"/>
              </a:rPr>
              <a:t>Metodica non invasiva senza utilizzo di radiazioni ionizzanti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fMRI è in grado di visualizzare la </a:t>
            </a:r>
            <a:r>
              <a:rPr lang="it-IT" sz="1800" i="1" dirty="0" smtClean="0">
                <a:latin typeface="Arial"/>
                <a:cs typeface="Arial"/>
              </a:rPr>
              <a:t>risposta emodinamica </a:t>
            </a:r>
            <a:r>
              <a:rPr lang="it-IT" sz="1800" dirty="0" smtClean="0">
                <a:latin typeface="Arial"/>
                <a:cs typeface="Arial"/>
              </a:rPr>
              <a:t>correlata all’attività neuronale del cervello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		</a:t>
            </a:r>
            <a:r>
              <a:rPr lang="it-IT" sz="1800" dirty="0" smtClean="0">
                <a:latin typeface="Arial"/>
                <a:cs typeface="Arial"/>
              </a:rPr>
              <a:t>	</a:t>
            </a:r>
            <a:r>
              <a:rPr lang="it-IT" sz="1800" b="1" dirty="0" smtClean="0">
                <a:latin typeface="Arial"/>
                <a:cs typeface="Arial"/>
              </a:rPr>
              <a:t>Emoglobina</a:t>
            </a:r>
            <a:r>
              <a:rPr lang="it-IT" sz="1800" dirty="0" smtClean="0">
                <a:latin typeface="Arial"/>
                <a:cs typeface="Arial"/>
              </a:rPr>
              <a:t>						</a:t>
            </a:r>
          </a:p>
          <a:p>
            <a:pPr marL="0" indent="0">
              <a:buNone/>
            </a:pPr>
            <a:endParaRPr lang="it-IT" sz="1800" b="1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it-IT" sz="1800" dirty="0" smtClean="0">
                <a:latin typeface="Arial"/>
                <a:cs typeface="Arial"/>
              </a:rPr>
              <a:t>Ossiemoglobina: </a:t>
            </a:r>
            <a:r>
              <a:rPr lang="it-IT" sz="1800" i="1" dirty="0" smtClean="0">
                <a:latin typeface="Arial"/>
                <a:cs typeface="Arial"/>
              </a:rPr>
              <a:t>Diamagnetica</a:t>
            </a:r>
          </a:p>
          <a:p>
            <a:pPr>
              <a:buFont typeface="Wingdings" charset="2"/>
              <a:buChar char="Ø"/>
            </a:pPr>
            <a:endParaRPr lang="it-IT" sz="1800" i="1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it-IT" sz="1800" dirty="0" err="1" smtClean="0">
                <a:latin typeface="Arial"/>
                <a:cs typeface="Arial"/>
              </a:rPr>
              <a:t>Deossiemoglobina</a:t>
            </a:r>
            <a:r>
              <a:rPr lang="it-IT" sz="1800" dirty="0" smtClean="0">
                <a:latin typeface="Arial"/>
                <a:cs typeface="Arial"/>
              </a:rPr>
              <a:t>: </a:t>
            </a:r>
            <a:r>
              <a:rPr lang="it-IT" sz="1800" i="1" dirty="0" smtClean="0">
                <a:latin typeface="Arial"/>
                <a:cs typeface="Arial"/>
              </a:rPr>
              <a:t>Paramagnetica</a:t>
            </a:r>
            <a:endParaRPr lang="it-IT" sz="1800" i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b="1" dirty="0" smtClean="0">
                <a:latin typeface="Arial"/>
                <a:cs typeface="Arial"/>
              </a:rPr>
              <a:t>			</a:t>
            </a:r>
          </a:p>
          <a:p>
            <a:pPr marL="0" indent="0">
              <a:buNone/>
            </a:pPr>
            <a:r>
              <a:rPr lang="it-IT" sz="1800" b="1" dirty="0" smtClean="0">
                <a:latin typeface="Arial"/>
                <a:cs typeface="Arial"/>
              </a:rPr>
              <a:t>			</a:t>
            </a:r>
            <a:endParaRPr lang="it-IT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	</a:t>
            </a:r>
          </a:p>
        </p:txBody>
      </p:sp>
      <p:pic>
        <p:nvPicPr>
          <p:cNvPr id="7" name="Immagine 6" descr="vantagg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0" y="2269178"/>
            <a:ext cx="598876" cy="5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4004876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EFFETTO BOLD</a:t>
            </a:r>
            <a:b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(Blood </a:t>
            </a:r>
            <a:r>
              <a:rPr lang="it-IT" sz="2000" b="1" i="1" dirty="0" err="1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Oxygen</a:t>
            </a: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Level </a:t>
            </a:r>
            <a:r>
              <a:rPr lang="it-IT" sz="2000" b="1" i="1" dirty="0" err="1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Dependent</a:t>
            </a: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13119" y="5407921"/>
            <a:ext cx="704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199" y="1417640"/>
            <a:ext cx="8347869" cy="477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u="sng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000" dirty="0">
                <a:latin typeface="Arial"/>
                <a:cs typeface="Arial"/>
              </a:rPr>
              <a:t>	</a:t>
            </a:r>
            <a:r>
              <a:rPr lang="it-IT" sz="2000" dirty="0" smtClean="0">
                <a:latin typeface="Arial"/>
                <a:cs typeface="Arial"/>
              </a:rPr>
              <a:t>															</a:t>
            </a:r>
            <a:endParaRPr lang="it-IT" sz="2000" b="1" dirty="0">
              <a:latin typeface="Arial"/>
              <a:cs typeface="Arial"/>
            </a:endParaRPr>
          </a:p>
        </p:txBody>
      </p:sp>
      <p:pic>
        <p:nvPicPr>
          <p:cNvPr id="3" name="Immagine 2" descr="Senza tito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680280" cy="4776734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V="1">
            <a:off x="5608415" y="2356034"/>
            <a:ext cx="0" cy="41379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859006" y="2358524"/>
            <a:ext cx="18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 Attività neurale</a:t>
            </a:r>
            <a:endParaRPr lang="it-IT" dirty="0">
              <a:latin typeface="Arial"/>
              <a:cs typeface="Arial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5608415" y="3139165"/>
            <a:ext cx="0" cy="42806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859006" y="3213829"/>
            <a:ext cx="228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  Sangue ossigenato</a:t>
            </a:r>
            <a:endParaRPr lang="it-IT" dirty="0">
              <a:latin typeface="Arial"/>
              <a:cs typeface="Arial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5608415" y="3909679"/>
            <a:ext cx="0" cy="42897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859005" y="3909679"/>
            <a:ext cx="148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  </a:t>
            </a:r>
            <a:r>
              <a:rPr lang="it-IT" b="1" i="1" dirty="0" err="1" smtClean="0">
                <a:latin typeface="Arial"/>
                <a:cs typeface="Arial"/>
              </a:rPr>
              <a:t>Hbr</a:t>
            </a:r>
            <a:r>
              <a:rPr lang="it-IT" b="1" i="1" dirty="0" smtClean="0">
                <a:latin typeface="Arial"/>
                <a:cs typeface="Arial"/>
              </a:rPr>
              <a:t>/HbO2</a:t>
            </a:r>
          </a:p>
          <a:p>
            <a:endParaRPr lang="it-IT" b="1" dirty="0">
              <a:latin typeface="Arial"/>
              <a:cs typeface="Arial"/>
            </a:endParaRPr>
          </a:p>
          <a:p>
            <a:endParaRPr lang="it-IT" b="1" dirty="0">
              <a:latin typeface="Arial"/>
              <a:cs typeface="Arial"/>
            </a:endParaRPr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5608415" y="4681106"/>
            <a:ext cx="0" cy="38111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5859005" y="4697943"/>
            <a:ext cx="228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dirty="0" smtClean="0">
                <a:latin typeface="Arial"/>
                <a:cs typeface="Arial"/>
              </a:rPr>
              <a:t>Segnale fMRI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 flipH="1">
            <a:off x="5365811" y="5592587"/>
            <a:ext cx="31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Arial"/>
                <a:cs typeface="Arial"/>
              </a:rPr>
              <a:t>Contrasto Endogeno</a:t>
            </a:r>
            <a:endParaRPr lang="it-IT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97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APPARECCHIATURA E </a:t>
            </a:r>
            <a:b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SISTEMA DI PRESENTAZIONE STIMOLI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Segnaposto contenuto 3" descr="stimoli_video_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9" b="29269"/>
          <a:stretch/>
        </p:blipFill>
        <p:spPr>
          <a:xfrm>
            <a:off x="2761290" y="1417637"/>
            <a:ext cx="5925510" cy="3543321"/>
          </a:xfrm>
        </p:spPr>
      </p:pic>
      <p:sp>
        <p:nvSpPr>
          <p:cNvPr id="3" name="CasellaDiTesto 2"/>
          <p:cNvSpPr txBox="1"/>
          <p:nvPr/>
        </p:nvSpPr>
        <p:spPr>
          <a:xfrm>
            <a:off x="1427078" y="5707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flipH="1">
            <a:off x="257406" y="1417638"/>
            <a:ext cx="2354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latin typeface="Arial"/>
              <a:cs typeface="Arial"/>
            </a:endParaRPr>
          </a:p>
          <a:p>
            <a:pPr algn="ctr"/>
            <a:endParaRPr lang="it-IT" b="1" dirty="0">
              <a:latin typeface="Arial"/>
              <a:cs typeface="Arial"/>
            </a:endParaRPr>
          </a:p>
          <a:p>
            <a:pPr algn="ctr"/>
            <a:r>
              <a:rPr lang="it-IT" b="1" dirty="0" smtClean="0">
                <a:latin typeface="Arial"/>
                <a:cs typeface="Arial"/>
              </a:rPr>
              <a:t>Consolle 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Pc Presentazione Stimoli</a:t>
            </a:r>
          </a:p>
          <a:p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Trigger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94145" y="1755749"/>
            <a:ext cx="307838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latin typeface="Arial"/>
              <a:cs typeface="Arial"/>
            </a:endParaRPr>
          </a:p>
          <a:p>
            <a:pPr algn="ctr"/>
            <a:endParaRPr lang="it-IT" b="1" dirty="0">
              <a:latin typeface="Arial"/>
              <a:cs typeface="Arial"/>
            </a:endParaRPr>
          </a:p>
          <a:p>
            <a:pPr algn="ctr"/>
            <a:endParaRPr lang="it-IT" b="1" dirty="0" smtClean="0">
              <a:latin typeface="Arial"/>
              <a:cs typeface="Arial"/>
            </a:endParaRPr>
          </a:p>
          <a:p>
            <a:pPr algn="ctr"/>
            <a:endParaRPr lang="it-IT" b="1" dirty="0">
              <a:latin typeface="Arial"/>
              <a:cs typeface="Arial"/>
            </a:endParaRPr>
          </a:p>
          <a:p>
            <a:pPr algn="ctr"/>
            <a:endParaRPr lang="it-IT" b="1" dirty="0" smtClean="0">
              <a:latin typeface="Arial"/>
              <a:cs typeface="Arial"/>
            </a:endParaRPr>
          </a:p>
          <a:p>
            <a:pPr algn="ctr"/>
            <a:endParaRPr lang="it-IT" b="1" dirty="0">
              <a:latin typeface="Arial"/>
              <a:cs typeface="Arial"/>
            </a:endParaRPr>
          </a:p>
          <a:p>
            <a:pPr algn="ctr"/>
            <a:endParaRPr lang="it-IT" b="1" dirty="0" smtClean="0">
              <a:latin typeface="Arial"/>
              <a:cs typeface="Arial"/>
            </a:endParaRPr>
          </a:p>
          <a:p>
            <a:pPr algn="ctr"/>
            <a:endParaRPr lang="it-IT" b="1" dirty="0">
              <a:latin typeface="Arial"/>
              <a:cs typeface="Arial"/>
            </a:endParaRPr>
          </a:p>
          <a:p>
            <a:pPr algn="ctr"/>
            <a:endParaRPr lang="it-IT" b="1" dirty="0" smtClean="0">
              <a:latin typeface="Arial"/>
              <a:cs typeface="Arial"/>
            </a:endParaRPr>
          </a:p>
          <a:p>
            <a:pPr algn="ctr"/>
            <a:endParaRPr lang="it-IT" b="1" dirty="0">
              <a:latin typeface="Arial"/>
              <a:cs typeface="Arial"/>
            </a:endParaRPr>
          </a:p>
          <a:p>
            <a:pPr algn="ctr"/>
            <a:endParaRPr lang="it-IT" b="1" dirty="0" smtClean="0">
              <a:latin typeface="Arial"/>
              <a:cs typeface="Arial"/>
            </a:endParaRPr>
          </a:p>
          <a:p>
            <a:pPr algn="ctr"/>
            <a:endParaRPr lang="it-IT" b="1" dirty="0">
              <a:latin typeface="Arial"/>
              <a:cs typeface="Arial"/>
            </a:endParaRPr>
          </a:p>
          <a:p>
            <a:pPr algn="ctr"/>
            <a:r>
              <a:rPr lang="it-IT" b="1" dirty="0" smtClean="0">
                <a:latin typeface="Arial"/>
                <a:cs typeface="Arial"/>
              </a:rPr>
              <a:t>Sala Magnete</a:t>
            </a:r>
          </a:p>
          <a:p>
            <a:endParaRPr lang="it-IT" b="1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Monitor Paziente</a:t>
            </a:r>
          </a:p>
          <a:p>
            <a:pPr marL="285750" indent="-285750">
              <a:buFont typeface="Wingdings" charset="2"/>
              <a:buChar char="Ø"/>
            </a:pPr>
            <a:endParaRPr lang="it-IT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Cuffie 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1" name="Immagine 10" descr="k149405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18033"/>
            <a:ext cx="2304090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SEQUENZE fMRI MOTORIA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484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Morfologiche ad elevata risoluzione spaziale </a:t>
            </a:r>
          </a:p>
          <a:p>
            <a:pPr marL="0" indent="0">
              <a:buNone/>
            </a:pPr>
            <a:endParaRPr lang="it-IT" sz="1800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Sensibili ai cambiamenti di segnale basati sull’ Effetto BOLD</a:t>
            </a:r>
          </a:p>
          <a:p>
            <a:pPr marL="0" indent="0">
              <a:buNone/>
            </a:pPr>
            <a:endParaRPr lang="it-IT" sz="18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1800" dirty="0" smtClean="0">
                <a:latin typeface="Arial"/>
                <a:cs typeface="Arial"/>
              </a:rPr>
              <a:t>	</a:t>
            </a:r>
            <a:r>
              <a:rPr lang="it-IT" sz="1800" b="1" dirty="0" smtClean="0">
                <a:latin typeface="Arial"/>
                <a:cs typeface="Arial"/>
              </a:rPr>
              <a:t>Sequenza GRE – EPI</a:t>
            </a:r>
          </a:p>
          <a:p>
            <a:pPr marL="0" indent="0">
              <a:buNone/>
            </a:pPr>
            <a:endParaRPr lang="it-IT" sz="1800" i="1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i="1" dirty="0" smtClean="0">
                <a:latin typeface="Arial"/>
                <a:cs typeface="Arial"/>
              </a:rPr>
              <a:t>GRE</a:t>
            </a:r>
            <a:r>
              <a:rPr lang="it-IT" sz="1800" dirty="0" smtClean="0">
                <a:latin typeface="Arial"/>
                <a:cs typeface="Arial"/>
              </a:rPr>
              <a:t>: elevata sensibilità alle					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	</a:t>
            </a:r>
            <a:r>
              <a:rPr lang="it-IT" sz="1800" i="1" dirty="0" smtClean="0">
                <a:latin typeface="Arial"/>
                <a:cs typeface="Arial"/>
              </a:rPr>
              <a:t>EPI</a:t>
            </a:r>
            <a:r>
              <a:rPr lang="it-IT" sz="1800" dirty="0" smtClean="0">
                <a:latin typeface="Arial"/>
                <a:cs typeface="Arial"/>
              </a:rPr>
              <a:t>: elevata risoluzione</a:t>
            </a: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	   variazioni di suscettibilità					 	        temporale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	 </a:t>
            </a:r>
            <a:r>
              <a:rPr lang="it-IT" sz="1800" dirty="0" smtClean="0">
                <a:latin typeface="Arial"/>
                <a:cs typeface="Arial"/>
              </a:rPr>
              <a:t>  magnetica (T</a:t>
            </a:r>
            <a:r>
              <a:rPr lang="it-IT" sz="1800" baseline="-25000" dirty="0" smtClean="0">
                <a:latin typeface="Arial"/>
                <a:cs typeface="Arial"/>
              </a:rPr>
              <a:t>2</a:t>
            </a:r>
            <a:r>
              <a:rPr lang="it-IT" sz="1800" dirty="0" smtClean="0">
                <a:latin typeface="Arial"/>
                <a:cs typeface="Arial"/>
              </a:rPr>
              <a:t>*)</a:t>
            </a:r>
          </a:p>
          <a:p>
            <a:pPr marL="457200" lvl="1" indent="0"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800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it-IT" sz="1800" dirty="0" smtClean="0">
                <a:latin typeface="Arial"/>
                <a:cs typeface="Arial"/>
              </a:rPr>
              <a:t>Ulteriori sequenze morfologiche e/o sequenze post-MDC   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56432" b="24468"/>
          <a:stretch/>
        </p:blipFill>
        <p:spPr>
          <a:xfrm>
            <a:off x="6849973" y="4972891"/>
            <a:ext cx="770622" cy="1336007"/>
          </a:xfrm>
          <a:prstGeom prst="rect">
            <a:avLst/>
          </a:prstGeom>
        </p:spPr>
      </p:pic>
      <p:pic>
        <p:nvPicPr>
          <p:cNvPr id="10" name="Immagine 9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-1" b="-3677"/>
          <a:stretch/>
        </p:blipFill>
        <p:spPr>
          <a:xfrm>
            <a:off x="7149320" y="1417638"/>
            <a:ext cx="1537480" cy="12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8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IL RUOLO DEL</a:t>
            </a:r>
            <a:b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TECNICO SANITARIO DI RADIOLOGIA MEDICA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t-IT" sz="1800" b="1" u="sng" dirty="0" smtClean="0">
                <a:latin typeface="Arial"/>
                <a:cs typeface="Arial"/>
              </a:rPr>
              <a:t>Preparazione del paziente</a:t>
            </a:r>
          </a:p>
          <a:p>
            <a:pPr marL="0" indent="0">
              <a:buNone/>
            </a:pPr>
            <a:r>
              <a:rPr lang="it-IT" sz="2000" u="sng" dirty="0" smtClean="0">
                <a:latin typeface="Arial"/>
                <a:cs typeface="Arial"/>
              </a:rPr>
              <a:t>     </a:t>
            </a:r>
          </a:p>
          <a:p>
            <a:pPr marL="0" indent="0">
              <a:buNone/>
            </a:pPr>
            <a:endParaRPr lang="it-IT" sz="2000" u="sng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u="sng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u="sng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u="sng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u="sng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it-IT" sz="1800" u="sng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it-IT" sz="1800" b="1" u="sng" dirty="0" smtClean="0">
                <a:latin typeface="Arial"/>
                <a:cs typeface="Arial"/>
              </a:rPr>
              <a:t>Istruzioni al paziente</a:t>
            </a:r>
          </a:p>
          <a:p>
            <a:pPr marL="0" indent="0">
              <a:buNone/>
            </a:pPr>
            <a:endParaRPr lang="it-IT" sz="2000" u="sng" dirty="0" smtClean="0">
              <a:latin typeface="Arial"/>
              <a:cs typeface="Arial"/>
            </a:endParaRPr>
          </a:p>
        </p:txBody>
      </p:sp>
      <p:pic>
        <p:nvPicPr>
          <p:cNvPr id="4" name="Immagine 3" descr="no accesso r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0" y="2161989"/>
            <a:ext cx="2269233" cy="16267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82279" y="2019135"/>
            <a:ext cx="5404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  	</a:t>
            </a:r>
            <a:r>
              <a:rPr lang="it-IT" dirty="0" smtClean="0">
                <a:cs typeface="Arial"/>
              </a:rPr>
              <a:t>-  Accoglienza;</a:t>
            </a:r>
          </a:p>
          <a:p>
            <a:endParaRPr lang="it-IT" dirty="0" smtClean="0">
              <a:cs typeface="Arial"/>
            </a:endParaRPr>
          </a:p>
          <a:p>
            <a:r>
              <a:rPr lang="it-IT" dirty="0" smtClean="0">
                <a:cs typeface="Arial"/>
              </a:rPr>
              <a:t>  	-  Questionario atto a rilevare eventuali      	   	   	   controindicazioni all’indagine; </a:t>
            </a:r>
          </a:p>
          <a:p>
            <a:endParaRPr lang="it-IT" dirty="0" smtClean="0">
              <a:cs typeface="Arial"/>
            </a:endParaRPr>
          </a:p>
          <a:p>
            <a:r>
              <a:rPr lang="it-IT" dirty="0" smtClean="0">
                <a:cs typeface="Arial"/>
              </a:rPr>
              <a:t>  	-  Dichiarazione di assenso all’eventuale           	   	   somministrazione di MDC paramagnetico</a:t>
            </a:r>
            <a:endParaRPr lang="it-IT" dirty="0">
              <a:cs typeface="Arial"/>
            </a:endParaRPr>
          </a:p>
        </p:txBody>
      </p:sp>
      <p:pic>
        <p:nvPicPr>
          <p:cNvPr id="7" name="Immagine 6" descr="Unknown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0" y="4741658"/>
            <a:ext cx="2269233" cy="182204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flipH="1">
            <a:off x="3282279" y="4255379"/>
            <a:ext cx="5979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	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-  </a:t>
            </a:r>
            <a:r>
              <a:rPr lang="it-IT" dirty="0" smtClean="0">
                <a:cs typeface="Arial"/>
              </a:rPr>
              <a:t>Prova</a:t>
            </a:r>
            <a:r>
              <a:rPr lang="it-IT" dirty="0">
                <a:cs typeface="Arial"/>
              </a:rPr>
              <a:t> </a:t>
            </a:r>
            <a:r>
              <a:rPr lang="it-IT" dirty="0" smtClean="0">
                <a:cs typeface="Arial"/>
              </a:rPr>
              <a:t>ed esecuzione del “Finger </a:t>
            </a:r>
            <a:r>
              <a:rPr lang="it-IT" dirty="0" err="1" smtClean="0">
                <a:cs typeface="Arial"/>
              </a:rPr>
              <a:t>Tapping</a:t>
            </a:r>
            <a:r>
              <a:rPr lang="it-IT" dirty="0" smtClean="0">
                <a:cs typeface="Arial"/>
              </a:rPr>
              <a:t>” </a:t>
            </a:r>
          </a:p>
          <a:p>
            <a:r>
              <a:rPr lang="it-IT" dirty="0">
                <a:cs typeface="Arial"/>
              </a:rPr>
              <a:t>	 </a:t>
            </a:r>
            <a:r>
              <a:rPr lang="it-IT" dirty="0" smtClean="0">
                <a:cs typeface="Arial"/>
              </a:rPr>
              <a:t>  alla massima velocità possibile con entrambe le mani;</a:t>
            </a:r>
          </a:p>
          <a:p>
            <a:endParaRPr lang="it-IT" dirty="0" smtClean="0">
              <a:cs typeface="Arial"/>
            </a:endParaRPr>
          </a:p>
          <a:p>
            <a:r>
              <a:rPr lang="it-IT" dirty="0">
                <a:cs typeface="Arial"/>
              </a:rPr>
              <a:t>	</a:t>
            </a:r>
            <a:r>
              <a:rPr lang="it-IT" dirty="0" smtClean="0">
                <a:cs typeface="Arial"/>
              </a:rPr>
              <a:t>-  Alternanza tra fasi di attivazione e di riposo;</a:t>
            </a:r>
          </a:p>
          <a:p>
            <a:endParaRPr lang="it-IT" dirty="0" smtClean="0">
              <a:cs typeface="Arial"/>
            </a:endParaRPr>
          </a:p>
          <a:p>
            <a:r>
              <a:rPr lang="it-IT" dirty="0">
                <a:cs typeface="Arial"/>
              </a:rPr>
              <a:t>	</a:t>
            </a:r>
            <a:r>
              <a:rPr lang="it-IT" dirty="0" smtClean="0">
                <a:cs typeface="Arial"/>
              </a:rPr>
              <a:t>-  Confidenza tra il paziente e il sistema di 		   	    	   presentazione stimoli   </a:t>
            </a:r>
            <a:endParaRPr lang="it-IT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60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IL RUOLO DEL</a:t>
            </a:r>
            <a:b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TECNICO SANITARIO DI RADIOLOGIA MEDICA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28875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t-IT" sz="1800" b="1" u="sng" dirty="0" smtClean="0">
                <a:latin typeface="Arial"/>
                <a:cs typeface="Arial"/>
              </a:rPr>
              <a:t>Posizionamento del paziente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	</a:t>
            </a: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endParaRPr lang="it-IT" sz="1800" u="sng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it-IT" sz="1800" b="1" u="sng" dirty="0" smtClean="0">
                <a:latin typeface="Arial"/>
                <a:cs typeface="Arial"/>
              </a:rPr>
              <a:t>Acquisizione delle immagini</a:t>
            </a:r>
            <a:r>
              <a:rPr lang="it-IT" sz="1800" b="1" dirty="0" smtClean="0"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	</a:t>
            </a:r>
            <a:r>
              <a:rPr lang="it-IT" sz="2000" dirty="0" smtClean="0">
                <a:latin typeface="Arial"/>
                <a:cs typeface="Arial"/>
              </a:rPr>
              <a:t>					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4" name="Immagine 3" descr="02_8_ch_head_coil_mood-00035389~8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9" y="2025450"/>
            <a:ext cx="1926554" cy="17505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24882" y="1854223"/>
            <a:ext cx="5161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it-IT" dirty="0"/>
              <a:t>	 </a:t>
            </a:r>
            <a:r>
              <a:rPr lang="it-IT" dirty="0" smtClean="0"/>
              <a:t> -  Utilizzo di Bobina </a:t>
            </a:r>
            <a:r>
              <a:rPr lang="it-IT" dirty="0" err="1" smtClean="0"/>
              <a:t>Sense</a:t>
            </a:r>
            <a:r>
              <a:rPr lang="it-IT" dirty="0" smtClean="0"/>
              <a:t> Head multicanale </a:t>
            </a:r>
            <a:r>
              <a:rPr lang="it-IT" dirty="0"/>
              <a:t>	</a:t>
            </a:r>
            <a:r>
              <a:rPr lang="it-IT" dirty="0" smtClean="0"/>
              <a:t>     dedicata;</a:t>
            </a:r>
          </a:p>
          <a:p>
            <a:endParaRPr lang="it-IT" dirty="0" smtClean="0"/>
          </a:p>
          <a:p>
            <a:r>
              <a:rPr lang="it-IT" dirty="0" smtClean="0"/>
              <a:t>     </a:t>
            </a:r>
            <a:r>
              <a:rPr lang="it-IT" dirty="0"/>
              <a:t>	 </a:t>
            </a:r>
            <a:r>
              <a:rPr lang="it-IT" dirty="0" smtClean="0"/>
              <a:t> -  Cuffie e/o specchio riflettente per la 		      ricezione degli stimoli;</a:t>
            </a:r>
          </a:p>
          <a:p>
            <a:endParaRPr lang="it-IT" dirty="0" smtClean="0"/>
          </a:p>
          <a:p>
            <a:r>
              <a:rPr lang="it-IT" dirty="0" smtClean="0"/>
              <a:t>     </a:t>
            </a:r>
            <a:r>
              <a:rPr lang="it-IT" dirty="0"/>
              <a:t>	 </a:t>
            </a:r>
            <a:r>
              <a:rPr lang="it-IT" dirty="0" smtClean="0"/>
              <a:t> -  Mani visibili dalla consolle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98850" y="4708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 descr="scout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9" y="4795706"/>
            <a:ext cx="1926554" cy="17955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24882" y="4622800"/>
            <a:ext cx="561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cs typeface="Arial"/>
              </a:rPr>
              <a:t> </a:t>
            </a:r>
            <a:r>
              <a:rPr lang="it-IT" dirty="0">
                <a:cs typeface="Arial"/>
              </a:rPr>
              <a:t>	</a:t>
            </a:r>
            <a:r>
              <a:rPr lang="it-IT" dirty="0" smtClean="0">
                <a:cs typeface="Arial"/>
              </a:rPr>
              <a:t>  -  Indagine morfologica ad alta definizione </a:t>
            </a:r>
          </a:p>
          <a:p>
            <a:r>
              <a:rPr lang="it-IT" dirty="0" smtClean="0">
                <a:cs typeface="Arial"/>
              </a:rPr>
              <a:t>    	     ( T1-3D con </a:t>
            </a:r>
            <a:r>
              <a:rPr lang="it-IT" dirty="0" err="1" smtClean="0">
                <a:cs typeface="Arial"/>
              </a:rPr>
              <a:t>slice</a:t>
            </a:r>
            <a:r>
              <a:rPr lang="it-IT" dirty="0" smtClean="0">
                <a:cs typeface="Arial"/>
              </a:rPr>
              <a:t> </a:t>
            </a:r>
            <a:r>
              <a:rPr lang="it-IT" dirty="0" err="1" smtClean="0">
                <a:cs typeface="Arial"/>
              </a:rPr>
              <a:t>thickness</a:t>
            </a:r>
            <a:r>
              <a:rPr lang="it-IT" dirty="0" smtClean="0">
                <a:cs typeface="Arial"/>
              </a:rPr>
              <a:t> 1 mm );</a:t>
            </a:r>
          </a:p>
          <a:p>
            <a:endParaRPr lang="it-IT" dirty="0" smtClean="0">
              <a:cs typeface="Arial"/>
            </a:endParaRPr>
          </a:p>
          <a:p>
            <a:r>
              <a:rPr lang="it-IT" dirty="0">
                <a:cs typeface="Arial"/>
              </a:rPr>
              <a:t> 	</a:t>
            </a:r>
            <a:r>
              <a:rPr lang="it-IT" dirty="0" smtClean="0">
                <a:cs typeface="Arial"/>
              </a:rPr>
              <a:t>  -  Indagine funzionale: sequenze GRE-EPI in  	</a:t>
            </a:r>
            <a:r>
              <a:rPr lang="it-IT" dirty="0">
                <a:cs typeface="Arial"/>
              </a:rPr>
              <a:t> </a:t>
            </a:r>
            <a:r>
              <a:rPr lang="it-IT" dirty="0" smtClean="0">
                <a:cs typeface="Arial"/>
              </a:rPr>
              <a:t>     	     condizioni di attività (Finger </a:t>
            </a:r>
            <a:r>
              <a:rPr lang="it-IT" dirty="0" err="1" smtClean="0">
                <a:cs typeface="Arial"/>
              </a:rPr>
              <a:t>Tapping</a:t>
            </a:r>
            <a:r>
              <a:rPr lang="it-IT" dirty="0" smtClean="0">
                <a:cs typeface="Arial"/>
              </a:rPr>
              <a:t>) e di </a:t>
            </a:r>
            <a:r>
              <a:rPr lang="it-IT" dirty="0">
                <a:cs typeface="Arial"/>
              </a:rPr>
              <a:t>r</a:t>
            </a:r>
            <a:r>
              <a:rPr lang="it-IT" dirty="0" smtClean="0">
                <a:cs typeface="Arial"/>
              </a:rPr>
              <a:t>iposo;</a:t>
            </a:r>
          </a:p>
          <a:p>
            <a:endParaRPr lang="it-IT" dirty="0" smtClean="0">
              <a:cs typeface="Arial"/>
            </a:endParaRPr>
          </a:p>
          <a:p>
            <a:r>
              <a:rPr lang="it-IT" dirty="0">
                <a:cs typeface="Arial"/>
              </a:rPr>
              <a:t>	</a:t>
            </a:r>
            <a:r>
              <a:rPr lang="it-IT" dirty="0" smtClean="0">
                <a:cs typeface="Arial"/>
              </a:rPr>
              <a:t>  -  Eventuale MDC e/o ulteriori sequenze basali</a:t>
            </a:r>
          </a:p>
          <a:p>
            <a:endParaRPr lang="it-IT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90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IL RUOLO DEL</a:t>
            </a:r>
            <a:b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TECNICO SANITARIO DI RADIOLOGIA MEDICA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460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it-IT" sz="1800" b="1" u="sng" dirty="0" smtClean="0">
                <a:latin typeface="Arial"/>
                <a:cs typeface="Arial"/>
              </a:rPr>
              <a:t>Elaborazione di immagini tramite Software dedicato</a:t>
            </a:r>
          </a:p>
          <a:p>
            <a:pPr marL="0" indent="0">
              <a:buNone/>
            </a:pPr>
            <a:endParaRPr lang="it-IT" sz="2000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	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endParaRPr lang="it-IT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    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9" name="Immagine 8" descr="fig.4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" r="33984" b="50000"/>
          <a:stretch/>
        </p:blipFill>
        <p:spPr>
          <a:xfrm>
            <a:off x="885323" y="1963761"/>
            <a:ext cx="4568792" cy="25594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36852" y="1963761"/>
            <a:ext cx="294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Riallineamento</a:t>
            </a:r>
          </a:p>
          <a:p>
            <a:pPr marL="285750" indent="-285750">
              <a:buFontTx/>
              <a:buChar char="-"/>
            </a:pPr>
            <a:endParaRPr lang="it-IT" dirty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 smtClean="0">
                <a:latin typeface="Arial"/>
                <a:cs typeface="Arial"/>
              </a:rPr>
              <a:t>Coregistrazione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7" name="Immagine 6" descr="vantagg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3" y="4794777"/>
            <a:ext cx="598876" cy="5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vantagg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3" y="5646354"/>
            <a:ext cx="598876" cy="5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683952" y="4760350"/>
            <a:ext cx="6077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Valore prognostico sulla chirurgia </a:t>
            </a:r>
            <a:r>
              <a:rPr lang="it-IT" dirty="0" smtClean="0">
                <a:latin typeface="Arial"/>
                <a:cs typeface="Arial"/>
                <a:sym typeface="Wingdings"/>
              </a:rPr>
              <a:t> corrispondenza con i</a:t>
            </a:r>
          </a:p>
          <a:p>
            <a:r>
              <a:rPr lang="it-IT" dirty="0">
                <a:latin typeface="Arial"/>
                <a:cs typeface="Arial"/>
                <a:sym typeface="Wingdings"/>
              </a:rPr>
              <a:t>m</a:t>
            </a:r>
            <a:r>
              <a:rPr lang="it-IT" dirty="0" smtClean="0">
                <a:latin typeface="Arial"/>
                <a:cs typeface="Arial"/>
                <a:sym typeface="Wingdings"/>
              </a:rPr>
              <a:t>onitoraggi elettrofisiologici intra-operatori pari a </a:t>
            </a:r>
            <a:r>
              <a:rPr lang="it-IT" b="1" dirty="0" smtClean="0">
                <a:latin typeface="Arial"/>
                <a:cs typeface="Arial"/>
                <a:sym typeface="Wingdings"/>
              </a:rPr>
              <a:t>80%</a:t>
            </a:r>
            <a:endParaRPr lang="it-IT" dirty="0" smtClean="0">
              <a:latin typeface="Arial"/>
              <a:cs typeface="Arial"/>
              <a:sym typeface="Wingding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90659" y="5694129"/>
            <a:ext cx="607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Notevole riduzione dei tempi intra-operatori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80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476</Words>
  <Application>Microsoft Macintosh PowerPoint</Application>
  <PresentationFormat>Presentazione su schermo (4:3)</PresentationFormat>
  <Paragraphs>273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UNIVERSITÀ DEGLI STUDI DI MODENA E REGGIO EMILIA  Facoltà di Medicina e Chirurgia  Corso di Laurea in Tecniche di Radiologia Medica per Immagini e Radioterapia </vt:lpstr>
      <vt:lpstr>PLANNING PRE-OPERATORIO  DELLE LESIONI CEREBRALI NEOPLASTICHE </vt:lpstr>
      <vt:lpstr>RISONANZA MAGNETICA FUNZIONALE</vt:lpstr>
      <vt:lpstr>EFFETTO BOLD (Blood Oxygen Level Dependent)</vt:lpstr>
      <vt:lpstr>APPARECCHIATURA E  SISTEMA DI PRESENTAZIONE STIMOLI</vt:lpstr>
      <vt:lpstr>SEQUENZE fMRI MOTORIA</vt:lpstr>
      <vt:lpstr>IL RUOLO DEL TECNICO SANITARIO DI RADIOLOGIA MEDICA</vt:lpstr>
      <vt:lpstr>IL RUOLO DEL TECNICO SANITARIO DI RADIOLOGIA MEDICA</vt:lpstr>
      <vt:lpstr>IL RUOLO DEL TECNICO SANITARIO DI RADIOLOGIA MEDICA</vt:lpstr>
      <vt:lpstr>IMAGING CON TENSORE DI DIFFUSIONE - DTI - </vt:lpstr>
      <vt:lpstr>TENSORE DI DIFFUSIONE  </vt:lpstr>
      <vt:lpstr>SEQUENZA DI STEJSKAL-TANNER</vt:lpstr>
      <vt:lpstr>FRACTIONAL ANISOTROPY</vt:lpstr>
      <vt:lpstr>TRATTOGRAFIA</vt:lpstr>
      <vt:lpstr>CASO CLINICO  U.O. NEURORADIOLOGIA N.O.C.S.A.E. BAGGIOVARA</vt:lpstr>
      <vt:lpstr>Presentazione di PowerPoint</vt:lpstr>
      <vt:lpstr>Presentazione di PowerPoint</vt:lpstr>
      <vt:lpstr>Presentazione di PowerPoint</vt:lpstr>
      <vt:lpstr>CONCLUSIONI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Facolta di Medicina e Chirurgia  Corso di Laurea in Tecniche di Radiologia Medica e Radioterapia </dc:title>
  <dc:creator>Ubaldo Monaco</dc:creator>
  <cp:lastModifiedBy>Ubaldo Monaco</cp:lastModifiedBy>
  <cp:revision>151</cp:revision>
  <dcterms:created xsi:type="dcterms:W3CDTF">2014-11-07T08:28:39Z</dcterms:created>
  <dcterms:modified xsi:type="dcterms:W3CDTF">2016-11-25T14:19:38Z</dcterms:modified>
</cp:coreProperties>
</file>