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0080625" cy="7559675"/>
  <p:notesSz cx="7559675" cy="106918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92357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68" d="100"/>
          <a:sy n="68" d="100"/>
        </p:scale>
        <p:origin x="-1026" y="-9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42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>
                <a:solidFill>
                  <a:srgbClr val="000000"/>
                </a:solidFill>
                <a:cs typeface="Arial"/>
              </a:defRPr>
            </a:pPr>
            <a:r>
              <a:rPr lang="it-IT" sz="2800" dirty="0"/>
              <a:t>Confronto dosi</a:t>
            </a:r>
          </a:p>
        </c:rich>
      </c:tx>
      <c:layout>
        <c:manualLayout>
          <c:xMode val="edge"/>
          <c:yMode val="edge"/>
          <c:x val="0.42044294214992539"/>
          <c:y val="2.6474929765249424E-2"/>
        </c:manualLayout>
      </c:layout>
    </c:title>
    <c:plotArea>
      <c:layout>
        <c:manualLayout>
          <c:layoutTarget val="inner"/>
          <c:xMode val="edge"/>
          <c:yMode val="edge"/>
          <c:x val="6.4643710087420286E-2"/>
          <c:y val="1.4867063492063518E-2"/>
          <c:w val="0.85001712195594137"/>
          <c:h val="0.87243891745129565"/>
        </c:manualLayout>
      </c:layout>
      <c:barChart>
        <c:barDir val="col"/>
        <c:grouping val="clustered"/>
        <c:ser>
          <c:idx val="0"/>
          <c:order val="0"/>
          <c:tx>
            <c:v>TC GE discovery CT750 HD Step and Shoot</c:v>
          </c:tx>
          <c:spPr>
            <a:solidFill>
              <a:srgbClr val="9999FF"/>
            </a:solidFill>
            <a:ln w="12600">
              <a:solidFill>
                <a:srgbClr val="000000"/>
              </a:solidFill>
            </a:ln>
          </c:spPr>
          <c:cat>
            <c:strLit>
              <c:ptCount val="5"/>
              <c:pt idx="0">
                <c:v>cuore</c:v>
              </c:pt>
              <c:pt idx="1">
                <c:v>polmone destro</c:v>
              </c:pt>
              <c:pt idx="2">
                <c:v>polmone sinistro</c:v>
              </c:pt>
              <c:pt idx="3">
                <c:v>seno destro </c:v>
              </c:pt>
              <c:pt idx="4">
                <c:v>seno sinistro</c:v>
              </c:pt>
            </c:strLit>
          </c:cat>
          <c:val>
            <c:numLit>
              <c:formatCode>General</c:formatCode>
              <c:ptCount val="5"/>
              <c:pt idx="0">
                <c:v>19</c:v>
              </c:pt>
              <c:pt idx="1">
                <c:v>19</c:v>
              </c:pt>
              <c:pt idx="2">
                <c:v>18</c:v>
              </c:pt>
              <c:pt idx="3">
                <c:v>19</c:v>
              </c:pt>
              <c:pt idx="4">
                <c:v>19</c:v>
              </c:pt>
            </c:numLit>
          </c:val>
        </c:ser>
        <c:ser>
          <c:idx val="1"/>
          <c:order val="1"/>
          <c:tx>
            <c:v>TC Philips Brilliance iCT 128 slice-Essence Step and Shoot</c:v>
          </c:tx>
          <c:spPr>
            <a:solidFill>
              <a:srgbClr val="993366"/>
            </a:solidFill>
            <a:ln w="12600">
              <a:solidFill>
                <a:srgbClr val="000000"/>
              </a:solidFill>
            </a:ln>
          </c:spPr>
          <c:cat>
            <c:strLit>
              <c:ptCount val="5"/>
              <c:pt idx="0">
                <c:v>cuore</c:v>
              </c:pt>
              <c:pt idx="1">
                <c:v>polmone destro</c:v>
              </c:pt>
              <c:pt idx="2">
                <c:v>polmone sinistro</c:v>
              </c:pt>
              <c:pt idx="3">
                <c:v>seno destro </c:v>
              </c:pt>
              <c:pt idx="4">
                <c:v>seno sinistro</c:v>
              </c:pt>
            </c:strLit>
          </c:cat>
          <c:val>
            <c:numLit>
              <c:formatCode>General</c:formatCode>
              <c:ptCount val="5"/>
              <c:pt idx="0">
                <c:v>22.4</c:v>
              </c:pt>
              <c:pt idx="1">
                <c:v>27.8</c:v>
              </c:pt>
              <c:pt idx="2">
                <c:v>32.5</c:v>
              </c:pt>
              <c:pt idx="3">
                <c:v>38</c:v>
              </c:pt>
              <c:pt idx="4">
                <c:v>38.5</c:v>
              </c:pt>
            </c:numLit>
          </c:val>
        </c:ser>
        <c:ser>
          <c:idx val="2"/>
          <c:order val="2"/>
          <c:tx>
            <c:v>TC GE Lightspeed VCT helical</c:v>
          </c:tx>
          <c:spPr>
            <a:solidFill>
              <a:srgbClr val="FFFFCC"/>
            </a:solidFill>
            <a:ln w="12600">
              <a:solidFill>
                <a:srgbClr val="000000"/>
              </a:solidFill>
            </a:ln>
          </c:spPr>
          <c:cat>
            <c:strLit>
              <c:ptCount val="5"/>
              <c:pt idx="0">
                <c:v>cuore</c:v>
              </c:pt>
              <c:pt idx="1">
                <c:v>polmone destro</c:v>
              </c:pt>
              <c:pt idx="2">
                <c:v>polmone sinistro</c:v>
              </c:pt>
              <c:pt idx="3">
                <c:v>seno destro </c:v>
              </c:pt>
              <c:pt idx="4">
                <c:v>seno sinistro</c:v>
              </c:pt>
            </c:strLit>
          </c:cat>
          <c:val>
            <c:numLit>
              <c:formatCode>General</c:formatCode>
              <c:ptCount val="5"/>
              <c:pt idx="0">
                <c:v>94</c:v>
              </c:pt>
              <c:pt idx="1">
                <c:v>87</c:v>
              </c:pt>
              <c:pt idx="2">
                <c:v>89</c:v>
              </c:pt>
              <c:pt idx="3">
                <c:v>87</c:v>
              </c:pt>
              <c:pt idx="4">
                <c:v>84</c:v>
              </c:pt>
            </c:numLit>
          </c:val>
        </c:ser>
        <c:ser>
          <c:idx val="3"/>
          <c:order val="3"/>
          <c:tx>
            <c:v>TC Siemens Definition Flash Dual Source Helical</c:v>
          </c:tx>
          <c:spPr>
            <a:solidFill>
              <a:srgbClr val="CCFFFF"/>
            </a:solidFill>
            <a:ln w="12600">
              <a:solidFill>
                <a:srgbClr val="000000"/>
              </a:solidFill>
            </a:ln>
          </c:spPr>
          <c:cat>
            <c:strLit>
              <c:ptCount val="5"/>
              <c:pt idx="0">
                <c:v>cuore</c:v>
              </c:pt>
              <c:pt idx="1">
                <c:v>polmone destro</c:v>
              </c:pt>
              <c:pt idx="2">
                <c:v>polmone sinistro</c:v>
              </c:pt>
              <c:pt idx="3">
                <c:v>seno destro </c:v>
              </c:pt>
              <c:pt idx="4">
                <c:v>seno sinistro</c:v>
              </c:pt>
            </c:strLit>
          </c:cat>
          <c:val>
            <c:numLit>
              <c:formatCode>General</c:formatCode>
              <c:ptCount val="5"/>
              <c:pt idx="0">
                <c:v>25.5</c:v>
              </c:pt>
              <c:pt idx="1">
                <c:v>25.8</c:v>
              </c:pt>
              <c:pt idx="2">
                <c:v>26.8</c:v>
              </c:pt>
              <c:pt idx="3">
                <c:v>26.3</c:v>
              </c:pt>
              <c:pt idx="4">
                <c:v>26</c:v>
              </c:pt>
            </c:numLit>
          </c:val>
        </c:ser>
        <c:dLbls/>
        <c:axId val="62259584"/>
        <c:axId val="62093568"/>
      </c:barChart>
      <c:valAx>
        <c:axId val="620935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50" b="1">
                    <a:solidFill>
                      <a:srgbClr val="000000"/>
                    </a:solidFill>
                    <a:cs typeface="Arial"/>
                  </a:defRPr>
                </a:pPr>
                <a:r>
                  <a:rPr lang="it-IT"/>
                  <a:t>mGy</a:t>
                </a:r>
              </a:p>
            </c:rich>
          </c:tx>
          <c:layout>
            <c:manualLayout>
              <c:xMode val="edge"/>
              <c:yMode val="edge"/>
              <c:x val="1.2421752738654165E-3"/>
              <c:y val="0.47048862433862493"/>
            </c:manualLayout>
          </c:layout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1450" b="0">
                <a:solidFill>
                  <a:srgbClr val="000000"/>
                </a:solidFill>
                <a:cs typeface="Arial"/>
              </a:defRPr>
            </a:pPr>
            <a:endParaRPr lang="it-IT"/>
          </a:p>
        </c:txPr>
        <c:crossAx val="62259584"/>
        <c:crosses val="autoZero"/>
        <c:crossBetween val="between"/>
        <c:majorUnit val="5"/>
      </c:valAx>
      <c:catAx>
        <c:axId val="62259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50" b="1">
                    <a:solidFill>
                      <a:srgbClr val="000000"/>
                    </a:solidFill>
                    <a:cs typeface="Arial"/>
                  </a:defRPr>
                </a:pPr>
                <a:r>
                  <a:rPr lang="it-IT" dirty="0"/>
                  <a:t>organi</a:t>
                </a:r>
              </a:p>
            </c:rich>
          </c:tx>
          <c:layout>
            <c:manualLayout>
              <c:xMode val="edge"/>
              <c:yMode val="edge"/>
              <c:x val="0.46341307839673418"/>
              <c:y val="0.95625631796488164"/>
            </c:manualLayout>
          </c:layout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1450" b="0">
                <a:solidFill>
                  <a:srgbClr val="000000"/>
                </a:solidFill>
                <a:cs typeface="Arial"/>
              </a:defRPr>
            </a:pPr>
            <a:endParaRPr lang="it-IT"/>
          </a:p>
        </c:txPr>
        <c:crossAx val="62093568"/>
        <c:crosses val="autoZero"/>
        <c:auto val="1"/>
        <c:lblAlgn val="ctr"/>
        <c:lblOffset val="100"/>
      </c:catAx>
      <c:spPr>
        <a:solidFill>
          <a:srgbClr val="FFFFFF"/>
        </a:solidFill>
        <a:ln w="126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513077073552425"/>
          <c:y val="3.0449735449735609E-4"/>
          <c:w val="0.13362705399061017"/>
          <c:h val="0.64176719576719576"/>
        </c:manualLayout>
      </c:layout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200" b="0">
              <a:solidFill>
                <a:srgbClr val="000000"/>
              </a:solidFill>
              <a:cs typeface="Arial"/>
            </a:defRPr>
          </a:pPr>
          <a:endParaRPr lang="it-IT"/>
        </a:p>
      </c:txPr>
    </c:legend>
    <c:plotVisOnly val="1"/>
    <c:dispBlanksAs val="gap"/>
  </c:chart>
  <c:spPr>
    <a:ln>
      <a:noFill/>
      <a:prstDash val="solid"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it-IT"/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+mn-lt"/>
                <a:cs typeface="+mn-cs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fld id="{A2D9FFC7-D18A-4A06-9562-DC4BE972985E}" type="slidenum">
              <a:rPr/>
              <a:pPr>
                <a:defRPr sz="1400"/>
              </a:pPr>
              <a:t>‹N›</a:t>
            </a:fld>
            <a:endParaRPr lang="it-IT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153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it-IT" noProof="0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5E2DD6C0-5248-4ECD-95A1-5B52B4B4F35D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5448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algn="l" rtl="0" eaLnBrk="0" fontAlgn="base" hangingPunct="0">
      <a:spcBef>
        <a:spcPct val="30000"/>
      </a:spcBef>
      <a:spcAft>
        <a:spcPct val="0"/>
      </a:spcAft>
      <a:defRPr lang="it-IT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1507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23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1747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78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2771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27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3795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340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4819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252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6867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398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7891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505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8915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46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3555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81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4579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99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5603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72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6627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198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7651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16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8675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209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9699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69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0723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15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22738-7904-44C9-BB86-935BCD846BAF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D8E3-1270-4825-AE9B-DD094FCB455A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D4CEA-4E27-4931-B28F-133634A05BCC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B022-44E0-4D3D-8B7F-C2690E6F08A5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37AA4-4C3C-4880-BEF8-52DA89D49556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D32C-9FF6-4AAB-9D3F-A421AA2BC771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3301-4C04-400F-BA79-2A99642A6296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38E7-33CF-4802-8912-6B52FDC4EDD9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9D54B-BB25-42CF-87F5-FEA6C068A406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4816-E34C-4997-BAAD-6113B02B2312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3D67-7D5D-4C0D-B8CA-78473BC84C3C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3075" name="Segnaposto testo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99BD8AA5-6AAD-4716-B078-D2B95076CE48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it-IT" sz="4400" kern="1200">
          <a:solidFill>
            <a:schemeClr val="tx2"/>
          </a:solidFill>
          <a:latin typeface="Arial" pitchFamily="18"/>
          <a:ea typeface="Microsoft YaHei" pitchFamily="2"/>
          <a:cs typeface="Mang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icrosoft YaHei" pitchFamily="34" charset="-122"/>
          <a:cs typeface="Mangal" pitchFamily="18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it-IT" sz="3200" kern="1200">
          <a:solidFill>
            <a:schemeClr val="tx1"/>
          </a:solidFill>
          <a:latin typeface="Arial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Microsoft YaHei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Microsoft YaHei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755501"/>
            <a:ext cx="10080624" cy="4665216"/>
          </a:xfrm>
        </p:spPr>
        <p:txBody>
          <a:bodyPr/>
          <a:lstStyle/>
          <a:p>
            <a:pPr eaLnBrk="1">
              <a:lnSpc>
                <a:spcPct val="150000"/>
              </a:lnSpc>
              <a:buSzPct val="45000"/>
            </a:pPr>
            <a:r>
              <a:rPr sz="30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DOSIMETRIA DEL PAZIENTE IN CTCA:</a:t>
            </a:r>
            <a:br>
              <a:rPr sz="30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sz="30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CONFRONTO FRA DIVERSI IMPIANTI TC E TECNICHE</a:t>
            </a:r>
            <a:br>
              <a:rPr sz="30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sz="30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ANGIOGRAFICHE CONVENZIONAL</a:t>
            </a:r>
            <a:r>
              <a:rPr lang="it-IT" sz="30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I</a:t>
            </a:r>
            <a:r>
              <a:rPr sz="32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sz="32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</a:br>
            <a:endParaRPr sz="3200" b="1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099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3059757"/>
            <a:ext cx="5976416" cy="4137025"/>
          </a:xfrm>
        </p:spPr>
        <p:txBody>
          <a:bodyPr/>
          <a:lstStyle/>
          <a:p>
            <a:pPr marL="431800" indent="-323850" eaLnBrk="1">
              <a:lnSpc>
                <a:spcPct val="150000"/>
              </a:lnSpc>
              <a:buSzPct val="45000"/>
              <a:buFont typeface="StarSymbol"/>
              <a:buNone/>
            </a:pPr>
            <a:endParaRPr sz="4000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marL="431800" indent="-323850" eaLnBrk="1">
              <a:lnSpc>
                <a:spcPct val="150000"/>
              </a:lnSpc>
              <a:buSzPct val="45000"/>
              <a:buFont typeface="StarSymbol"/>
              <a:buNone/>
            </a:pPr>
            <a:endParaRPr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marL="431800" indent="-323850" eaLnBrk="1">
              <a:buSzPct val="45000"/>
              <a:buFont typeface="StarSymbol"/>
              <a:buNone/>
            </a:pPr>
            <a:r>
              <a:rPr sz="26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Relatore</a:t>
            </a:r>
            <a:r>
              <a:rPr sz="26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:  </a:t>
            </a:r>
            <a:r>
              <a:rPr sz="26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Prof. </a:t>
            </a:r>
            <a:r>
              <a:rPr sz="26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Pietro</a:t>
            </a:r>
            <a:r>
              <a:rPr sz="26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 Torricelli</a:t>
            </a:r>
            <a:endParaRPr sz="2600"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  <a:p>
            <a:pPr marL="431800" indent="-323850" eaLnBrk="1">
              <a:buSzPct val="45000"/>
              <a:buFont typeface="StarSymbol"/>
              <a:buNone/>
            </a:pPr>
            <a:r>
              <a:rPr sz="2600" b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Correlatore</a:t>
            </a:r>
            <a:r>
              <a:rPr sz="26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:  </a:t>
            </a:r>
            <a:r>
              <a:rPr sz="26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Dott</a:t>
            </a:r>
            <a:r>
              <a:rPr sz="26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. </a:t>
            </a:r>
            <a:r>
              <a:rPr sz="26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Domenico</a:t>
            </a:r>
            <a:r>
              <a:rPr sz="26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6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Acchiappati</a:t>
            </a:r>
            <a:endParaRPr sz="2600"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  <a:p>
            <a:pPr marL="431800" indent="-323850" eaLnBrk="1">
              <a:lnSpc>
                <a:spcPct val="150000"/>
              </a:lnSpc>
              <a:buSzPct val="45000"/>
              <a:buFont typeface="StarSymbol"/>
              <a:buNone/>
            </a:pPr>
            <a:endParaRPr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976416" y="6974900"/>
            <a:ext cx="4320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eaLnBrk="1">
              <a:buSzPct val="45000"/>
              <a:buFont typeface="StarSymbol"/>
              <a:buNone/>
            </a:pPr>
            <a:r>
              <a:rPr lang="it-IT" sz="32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Tesi di</a:t>
            </a:r>
            <a:r>
              <a:rPr lang="it-IT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: </a:t>
            </a:r>
            <a:r>
              <a:rPr lang="it-IT" sz="32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Simone </a:t>
            </a:r>
            <a:r>
              <a:rPr lang="it-IT" sz="32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Caliri</a:t>
            </a:r>
            <a:endParaRPr lang="it-IT" sz="3200" i="1"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-1"/>
            <a:ext cx="100806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UNIVERSITÀ DEGLI STUDI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 MODENA E REGGIO EMILIA</a:t>
            </a:r>
            <a:endParaRPr lang="it-IT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FACOLTÀ </a:t>
            </a:r>
            <a:r>
              <a:rPr lang="it-IT" sz="1400" b="1" i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1400" b="1" i="1" dirty="0" smtClean="0">
                <a:latin typeface="Times New Roman" pitchFamily="18" charset="0"/>
                <a:cs typeface="Times New Roman" pitchFamily="18" charset="0"/>
              </a:rPr>
              <a:t> MEDICINA E CHIRURGIA</a:t>
            </a:r>
          </a:p>
          <a:p>
            <a:pPr algn="ctr"/>
            <a:endParaRPr lang="it-IT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b="1" i="1" dirty="0" smtClean="0">
                <a:latin typeface="Times New Roman" pitchFamily="18" charset="0"/>
                <a:cs typeface="Times New Roman" pitchFamily="18" charset="0"/>
              </a:rPr>
              <a:t>CORSO </a:t>
            </a:r>
            <a:r>
              <a:rPr lang="it-IT" sz="1600" b="1" i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1600" b="1" i="1" dirty="0" smtClean="0">
                <a:latin typeface="Times New Roman" pitchFamily="18" charset="0"/>
                <a:cs typeface="Times New Roman" pitchFamily="18" charset="0"/>
              </a:rPr>
              <a:t> LAUREA IN TECNICHE </a:t>
            </a:r>
            <a:r>
              <a:rPr lang="it-IT" sz="1600" b="1" i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1600" b="1" i="1" dirty="0" smtClean="0">
                <a:latin typeface="Times New Roman" pitchFamily="18" charset="0"/>
                <a:cs typeface="Times New Roman" pitchFamily="18" charset="0"/>
              </a:rPr>
              <a:t> RADIOLOGIA MEDICA PER IMMAGINI E RADIOTERAPIA </a:t>
            </a:r>
            <a:endParaRPr lang="it-IT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po 1"/>
          <p:cNvGrpSpPr>
            <a:grpSpLocks/>
          </p:cNvGrpSpPr>
          <p:nvPr/>
        </p:nvGrpSpPr>
        <p:grpSpPr bwMode="auto">
          <a:xfrm>
            <a:off x="0" y="0"/>
            <a:ext cx="10080625" cy="6372125"/>
            <a:chOff x="0" y="0"/>
            <a:chExt cx="10080000" cy="7488000"/>
          </a:xfrm>
          <a:noFill/>
        </p:grpSpPr>
        <p:sp>
          <p:nvSpPr>
            <p:cNvPr id="3" name="Figura a mano libera 2"/>
            <p:cNvSpPr/>
            <p:nvPr/>
          </p:nvSpPr>
          <p:spPr>
            <a:xfrm>
              <a:off x="0" y="0"/>
              <a:ext cx="10073650" cy="748165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pFill/>
            <a:ln>
              <a:noFill/>
              <a:prstDash val="solid"/>
            </a:ln>
          </p:spPr>
          <p:txBody>
            <a:bodyPr wrap="none" lIns="158760" tIns="82440" rIns="158760" bIns="82440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it-IT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12292" name="Immagine 3"/>
            <p:cNvPicPr>
              <a:picLocks noChangeAspect="1"/>
            </p:cNvPicPr>
            <p:nvPr/>
          </p:nvPicPr>
          <p:blipFill>
            <a:blip r:embed="rId3" cstate="print">
              <a:lum bright="-35000" contrast="57000"/>
            </a:blip>
            <a:srcRect/>
            <a:stretch>
              <a:fillRect/>
            </a:stretch>
          </p:blipFill>
          <p:spPr bwMode="auto">
            <a:xfrm>
              <a:off x="0" y="0"/>
              <a:ext cx="10080000" cy="7488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egnaposto testo 1"/>
          <p:cNvSpPr txBox="1">
            <a:spLocks/>
          </p:cNvSpPr>
          <p:nvPr/>
        </p:nvSpPr>
        <p:spPr bwMode="auto">
          <a:xfrm>
            <a:off x="0" y="0"/>
            <a:ext cx="244725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0" indent="0" algn="just" defTabSz="9144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413"/>
              </a:spcAft>
              <a:buClrTx/>
              <a:buSzPct val="45000"/>
              <a:buFont typeface="StarSymbol"/>
              <a:buNone/>
              <a:tabLst>
                <a:tab pos="2362200" algn="l"/>
              </a:tabLst>
              <a:defRPr/>
            </a:pPr>
            <a:r>
              <a:rPr lang="en-US" b="1" dirty="0" err="1" smtClean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Retrospettivo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55936" y="680417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Buon accordo fra misure e simulazione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223888" y="7020197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630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408464" y="6974900"/>
            <a:ext cx="3672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L’accordo è ottimo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7632600" y="5436021"/>
            <a:ext cx="792088" cy="144016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19031710" flipH="1">
            <a:off x="2377152" y="5946950"/>
            <a:ext cx="1277507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948189"/>
            <a:ext cx="432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Differenza entro il 30%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0" y="899517"/>
            <a:ext cx="4032201" cy="534987"/>
          </a:xfrm>
        </p:spPr>
        <p:txBody>
          <a:bodyPr/>
          <a:lstStyle/>
          <a:p>
            <a:pPr marL="571500" algn="just" eaLnBrk="1">
              <a:lnSpc>
                <a:spcPct val="150000"/>
              </a:lnSpc>
              <a:buSzPct val="45000"/>
              <a:buFont typeface="StarSymbol"/>
              <a:buNone/>
            </a:pP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GE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Innova</a:t>
            </a: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2000</a:t>
            </a:r>
          </a:p>
        </p:txBody>
      </p:sp>
      <p:sp>
        <p:nvSpPr>
          <p:cNvPr id="2052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-216272" y="1619597"/>
            <a:ext cx="9576321" cy="503237"/>
          </a:xfrm>
        </p:spPr>
        <p:txBody>
          <a:bodyPr/>
          <a:lstStyle/>
          <a:p>
            <a:pPr marL="539750" algn="ctr" eaLnBrk="1">
              <a:lnSpc>
                <a:spcPct val="150000"/>
              </a:lnSpc>
              <a:buSzPct val="45000"/>
              <a:buFont typeface="StarSymbol"/>
              <a:buNone/>
              <a:tabLst>
                <a:tab pos="2362200" algn="l"/>
              </a:tabLst>
            </a:pPr>
            <a:r>
              <a:rPr sz="24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15 frame per </a:t>
            </a:r>
            <a:r>
              <a:rPr sz="24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secondo</a:t>
            </a:r>
            <a:r>
              <a:rPr sz="24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di</a:t>
            </a:r>
            <a:r>
              <a:rPr sz="24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scopia</a:t>
            </a:r>
            <a:endParaRPr sz="2400"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053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472112" y="827509"/>
            <a:ext cx="4608513" cy="503237"/>
          </a:xfrm>
        </p:spPr>
        <p:txBody>
          <a:bodyPr/>
          <a:lstStyle/>
          <a:p>
            <a:pPr marL="571500" eaLnBrk="1">
              <a:lnSpc>
                <a:spcPct val="150000"/>
              </a:lnSpc>
              <a:buSzPct val="45000"/>
              <a:buFont typeface="StarSymbol"/>
              <a:buNone/>
            </a:pP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Toshiba  INFX-8000C</a:t>
            </a:r>
          </a:p>
        </p:txBody>
      </p:sp>
      <p:sp>
        <p:nvSpPr>
          <p:cNvPr id="2056" name="Segnaposto testo 6"/>
          <p:cNvSpPr txBox="1">
            <a:spLocks noGrp="1"/>
          </p:cNvSpPr>
          <p:nvPr>
            <p:ph type="body" idx="4294967295"/>
          </p:nvPr>
        </p:nvSpPr>
        <p:spPr>
          <a:xfrm>
            <a:off x="431800" y="2483693"/>
            <a:ext cx="4680520" cy="3816424"/>
          </a:xfrm>
        </p:spPr>
        <p:txBody>
          <a:bodyPr/>
          <a:lstStyle/>
          <a:p>
            <a:pPr marL="431800" indent="-323850" eaLnBrk="1">
              <a:buSzPct val="45000"/>
              <a:buFont typeface="StarSymbol"/>
              <a:buNone/>
            </a:pPr>
            <a:r>
              <a:rPr sz="2200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                      - LAO 35° CAU 35°        </a:t>
            </a:r>
          </a:p>
          <a:p>
            <a:pPr marL="431800" indent="-323850" eaLnBrk="1">
              <a:buSzPct val="45000"/>
              <a:buFont typeface="StarSymbol"/>
              <a:buNone/>
            </a:pPr>
            <a:r>
              <a:rPr sz="2200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                      - LAO 0°   CAU 22°        </a:t>
            </a:r>
          </a:p>
          <a:p>
            <a:pPr marL="431800" indent="-323850" eaLnBrk="1">
              <a:buSzPct val="45000"/>
              <a:buFont typeface="StarSymbol"/>
              <a:buNone/>
            </a:pPr>
            <a:r>
              <a:rPr sz="2200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                      - RAO 38° CAU 26°        </a:t>
            </a:r>
          </a:p>
          <a:p>
            <a:pPr marL="431800" indent="-323850" eaLnBrk="1">
              <a:buSzPct val="45000"/>
              <a:buFont typeface="StarSymbol"/>
              <a:buNone/>
            </a:pPr>
            <a:r>
              <a:rPr sz="2200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                      - RAO 31° CRA 24°       </a:t>
            </a:r>
          </a:p>
          <a:p>
            <a:pPr marL="431800" indent="-323850" eaLnBrk="1">
              <a:buSzPct val="45000"/>
              <a:buFont typeface="StarSymbol"/>
              <a:buNone/>
            </a:pPr>
            <a:r>
              <a:rPr sz="2200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                      - LAO 0°   CRA 17°      </a:t>
            </a:r>
          </a:p>
          <a:p>
            <a:pPr marL="431800" indent="-323850" eaLnBrk="1">
              <a:buSzPct val="45000"/>
              <a:buFont typeface="StarSymbol"/>
              <a:buNone/>
            </a:pPr>
            <a:r>
              <a:rPr sz="2200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                      - LAO 32° CRA 23°</a:t>
            </a:r>
          </a:p>
          <a:p>
            <a:pPr marL="431800" indent="-323850" eaLnBrk="1">
              <a:buSzPct val="45000"/>
              <a:buFont typeface="StarSymbol"/>
              <a:buNone/>
            </a:pPr>
            <a:r>
              <a:rPr sz="2200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                      - LAO 43° CRA 0°</a:t>
            </a:r>
          </a:p>
        </p:txBody>
      </p:sp>
      <p:sp>
        <p:nvSpPr>
          <p:cNvPr id="2057" name="Segnaposto testo 7"/>
          <p:cNvSpPr txBox="1">
            <a:spLocks noGrp="1"/>
          </p:cNvSpPr>
          <p:nvPr>
            <p:ph type="body" idx="4294967295"/>
          </p:nvPr>
        </p:nvSpPr>
        <p:spPr>
          <a:xfrm>
            <a:off x="0" y="3923853"/>
            <a:ext cx="2448272" cy="508000"/>
          </a:xfrm>
        </p:spPr>
        <p:txBody>
          <a:bodyPr/>
          <a:lstStyle/>
          <a:p>
            <a:pPr marL="431800" indent="-323850" eaLnBrk="1">
              <a:buSzPct val="45000"/>
              <a:buFont typeface="StarSymbol"/>
              <a:buNone/>
            </a:pP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7 Proiezioni</a:t>
            </a:r>
            <a:r>
              <a:rPr lang="it-IT" sz="2800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:</a:t>
            </a:r>
            <a:endParaRPr sz="2800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2058" name="Segnaposto testo 8"/>
          <p:cNvSpPr txBox="1">
            <a:spLocks noGrp="1"/>
          </p:cNvSpPr>
          <p:nvPr>
            <p:ph type="body" idx="4294967295"/>
          </p:nvPr>
        </p:nvSpPr>
        <p:spPr>
          <a:xfrm>
            <a:off x="5616376" y="3923853"/>
            <a:ext cx="2663825" cy="434975"/>
          </a:xfrm>
        </p:spPr>
        <p:txBody>
          <a:bodyPr/>
          <a:lstStyle/>
          <a:p>
            <a:pPr marL="431800" indent="-323850" algn="ctr" eaLnBrk="1">
              <a:buSzPct val="45000"/>
              <a:buFont typeface="StarSymbol"/>
              <a:buNone/>
            </a:pPr>
            <a:r>
              <a:rPr sz="2800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3 </a:t>
            </a:r>
            <a:r>
              <a:rPr sz="2800" dirty="0" err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secondi</a:t>
            </a:r>
            <a:endParaRPr sz="2800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/>
        </p:nvGraphicFramePr>
        <p:xfrm>
          <a:off x="2736056" y="6188075"/>
          <a:ext cx="6121151" cy="1371600"/>
        </p:xfrm>
        <a:graphic>
          <a:graphicData uri="http://schemas.openxmlformats.org/drawingml/2006/table">
            <a:tbl>
              <a:tblPr/>
              <a:tblGrid>
                <a:gridCol w="2088703"/>
                <a:gridCol w="1944216"/>
                <a:gridCol w="2088232"/>
              </a:tblGrid>
              <a:tr h="385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Toshiba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Infinix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 Innova 2000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DAP (cGy*cm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808.17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866.62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Dose IRP (mGy)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71.17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124.4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0" y="0"/>
          <a:ext cx="142875" cy="190500"/>
        </p:xfrm>
        <a:graphic>
          <a:graphicData uri="http://schemas.openxmlformats.org/presentationml/2006/ole">
            <p:oleObj spid="_x0000_s2056" name="Equazione" r:id="rId6" imgW="144109" imgH="194219" progId="Equation.3">
              <p:embed/>
            </p:oleObj>
          </a:graphicData>
        </a:graphic>
      </p:graphicFrame>
      <p:sp>
        <p:nvSpPr>
          <p:cNvPr id="15" name="Parentesi graffa chiusa 14"/>
          <p:cNvSpPr/>
          <p:nvPr/>
        </p:nvSpPr>
        <p:spPr>
          <a:xfrm>
            <a:off x="4968304" y="2555701"/>
            <a:ext cx="936104" cy="3168352"/>
          </a:xfrm>
          <a:prstGeom prst="rightBrace">
            <a:avLst/>
          </a:prstGeom>
          <a:noFill/>
          <a:ln w="34925">
            <a:solidFill>
              <a:srgbClr val="FF0000"/>
            </a:solidFill>
            <a:prstDash val="sysDash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59792" y="0"/>
            <a:ext cx="9720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MISURAZIONI CA</a:t>
            </a:r>
            <a:endParaRPr lang="it-IT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1799952" y="1547589"/>
            <a:ext cx="1080120" cy="36004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6840512" y="1547589"/>
            <a:ext cx="1152127" cy="360859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ccia curva 26"/>
          <p:cNvSpPr/>
          <p:nvPr/>
        </p:nvSpPr>
        <p:spPr>
          <a:xfrm rot="10800000" flipH="1">
            <a:off x="1223888" y="5003973"/>
            <a:ext cx="720080" cy="2232248"/>
          </a:xfrm>
          <a:prstGeom prst="bentArrow">
            <a:avLst>
              <a:gd name="adj1" fmla="val 25000"/>
              <a:gd name="adj2" fmla="val 20659"/>
              <a:gd name="adj3" fmla="val 25000"/>
              <a:gd name="adj4" fmla="val 43750"/>
            </a:avLst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080625" cy="637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168104" y="6660157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Stesso andamento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allone 3"/>
          <p:cNvSpPr/>
          <p:nvPr/>
        </p:nvSpPr>
        <p:spPr>
          <a:xfrm>
            <a:off x="2736056" y="6876181"/>
            <a:ext cx="360040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1"/>
          <p:cNvPicPr>
            <a:picLocks noChangeAspect="1"/>
          </p:cNvPicPr>
          <p:nvPr/>
        </p:nvPicPr>
        <p:blipFill>
          <a:blip r:embed="rId3" cstate="print">
            <a:lum bright="-10000" contrast="21000"/>
          </a:blip>
          <a:srcRect/>
          <a:stretch>
            <a:fillRect/>
          </a:stretch>
        </p:blipFill>
        <p:spPr bwMode="auto">
          <a:xfrm>
            <a:off x="0" y="0"/>
            <a:ext cx="10080625" cy="64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520032" y="666015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Differenza all’interno del 35%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allone 3"/>
          <p:cNvSpPr/>
          <p:nvPr/>
        </p:nvSpPr>
        <p:spPr>
          <a:xfrm>
            <a:off x="2159992" y="6876181"/>
            <a:ext cx="288032" cy="2160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0" y="1403573"/>
            <a:ext cx="6985000" cy="576263"/>
          </a:xfrm>
        </p:spPr>
        <p:txBody>
          <a:bodyPr/>
          <a:lstStyle/>
          <a:p>
            <a:pPr marL="539750" algn="just" eaLnBrk="1">
              <a:lnSpc>
                <a:spcPct val="150000"/>
              </a:lnSpc>
              <a:buSzPct val="45000"/>
              <a:buFont typeface="StarSymbol"/>
              <a:buNone/>
            </a:pP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La CTCA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fornisce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una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dose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elevata</a:t>
            </a:r>
            <a:endParaRPr sz="2800"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8435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4427909"/>
            <a:ext cx="9648825" cy="1440160"/>
          </a:xfrm>
        </p:spPr>
        <p:txBody>
          <a:bodyPr/>
          <a:lstStyle/>
          <a:p>
            <a:pPr marL="539750" algn="just" eaLnBrk="1">
              <a:buSzPct val="45000"/>
              <a:buFont typeface="StarSymbol"/>
              <a:buNone/>
            </a:pP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La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differenza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dosimetrica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è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accettabile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se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si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tiene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conto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della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non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invasività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della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tecnica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ed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il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risparmio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di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tempo/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uomo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e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macchina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rispetto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alla</a:t>
            </a:r>
            <a:r>
              <a:rPr sz="28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</a:t>
            </a:r>
            <a:r>
              <a:rPr sz="2800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coronarografia</a:t>
            </a:r>
            <a:endParaRPr sz="2800"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8436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0" y="6516141"/>
            <a:ext cx="9648825" cy="431800"/>
          </a:xfrm>
        </p:spPr>
        <p:txBody>
          <a:bodyPr/>
          <a:lstStyle/>
          <a:p>
            <a:pPr marL="539750" algn="just" eaLnBrk="1">
              <a:lnSpc>
                <a:spcPct val="150000"/>
              </a:lnSpc>
              <a:buSzPct val="45000"/>
              <a:buFont typeface="StarSymbol"/>
              <a:buNone/>
              <a:tabLst>
                <a:tab pos="1620838" algn="l"/>
              </a:tabLst>
            </a:pPr>
            <a:r>
              <a:rPr sz="2800" u="sng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u="sng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Valutare</a:t>
            </a:r>
            <a:r>
              <a:rPr u="sng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la </a:t>
            </a:r>
            <a:r>
              <a:rPr u="sng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qualità</a:t>
            </a:r>
            <a:r>
              <a:rPr u="sng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u="sng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delle</a:t>
            </a:r>
            <a:r>
              <a:rPr u="sng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u="sng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immagini</a:t>
            </a:r>
            <a:r>
              <a:rPr u="sng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u="sng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ottenute</a:t>
            </a:r>
            <a:endParaRPr u="sng" dirty="0" smtClean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8437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1" y="69850"/>
            <a:ext cx="10080624" cy="506413"/>
          </a:xfrm>
        </p:spPr>
        <p:txBody>
          <a:bodyPr/>
          <a:lstStyle/>
          <a:p>
            <a:pPr marL="431800" indent="-323850" algn="ctr" eaLnBrk="1">
              <a:buSzPct val="45000"/>
              <a:buFont typeface="StarSymbol"/>
              <a:buNone/>
            </a:pPr>
            <a:r>
              <a:rPr sz="4400" b="1" dirty="0" err="1" smtClean="0">
                <a:latin typeface="Aharoni" pitchFamily="2" charset="-79"/>
                <a:ea typeface="Microsoft YaHei" pitchFamily="34" charset="-122"/>
                <a:cs typeface="Aharoni" pitchFamily="2" charset="-79"/>
              </a:rPr>
              <a:t>Conclusioni</a:t>
            </a:r>
            <a:endParaRPr sz="4400" b="1" dirty="0" smtClean="0">
              <a:latin typeface="Aharoni" pitchFamily="2" charset="-79"/>
              <a:ea typeface="Microsoft YaHei" pitchFamily="34" charset="-122"/>
              <a:cs typeface="Aharoni" pitchFamily="2" charset="-79"/>
            </a:endParaRPr>
          </a:p>
        </p:txBody>
      </p:sp>
      <p:sp>
        <p:nvSpPr>
          <p:cNvPr id="11" name="Segnaposto testo 1"/>
          <p:cNvSpPr txBox="1">
            <a:spLocks/>
          </p:cNvSpPr>
          <p:nvPr/>
        </p:nvSpPr>
        <p:spPr bwMode="auto">
          <a:xfrm>
            <a:off x="503808" y="2627709"/>
            <a:ext cx="936104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Strategie di riduzione della dose, nuovi modelli di apparecchiature in grado di fornirle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3" name="Gallone 12"/>
          <p:cNvSpPr/>
          <p:nvPr/>
        </p:nvSpPr>
        <p:spPr>
          <a:xfrm>
            <a:off x="215776" y="1619597"/>
            <a:ext cx="287784" cy="216024"/>
          </a:xfrm>
          <a:prstGeom prst="chevron">
            <a:avLst/>
          </a:prstGeom>
          <a:blipFill>
            <a:blip r:embed="rId4" cstate="print"/>
            <a:tile tx="0" ty="0" sx="100000" sy="100000" flip="none" algn="tl"/>
          </a:blipFill>
          <a:ln w="635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Gallone 13"/>
          <p:cNvSpPr/>
          <p:nvPr/>
        </p:nvSpPr>
        <p:spPr>
          <a:xfrm>
            <a:off x="215776" y="2987749"/>
            <a:ext cx="287784" cy="216024"/>
          </a:xfrm>
          <a:prstGeom prst="chevron">
            <a:avLst/>
          </a:prstGeom>
          <a:blipFill>
            <a:blip r:embed="rId4" cstate="print"/>
            <a:tile tx="0" ty="0" sx="100000" sy="100000" flip="none" algn="tl"/>
          </a:blipFill>
          <a:ln w="635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Gallone 14"/>
          <p:cNvSpPr/>
          <p:nvPr/>
        </p:nvSpPr>
        <p:spPr>
          <a:xfrm>
            <a:off x="215776" y="5003973"/>
            <a:ext cx="287784" cy="216024"/>
          </a:xfrm>
          <a:prstGeom prst="chevron">
            <a:avLst/>
          </a:prstGeom>
          <a:blipFill>
            <a:blip r:embed="rId4" cstate="print"/>
            <a:tile tx="0" ty="0" sx="100000" sy="100000" flip="none" algn="tl"/>
          </a:blipFill>
          <a:ln w="635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Gallone 15"/>
          <p:cNvSpPr/>
          <p:nvPr/>
        </p:nvSpPr>
        <p:spPr>
          <a:xfrm>
            <a:off x="215776" y="6732165"/>
            <a:ext cx="287784" cy="216024"/>
          </a:xfrm>
          <a:prstGeom prst="chevron">
            <a:avLst/>
          </a:prstGeom>
          <a:blipFill>
            <a:blip r:embed="rId4" cstate="print"/>
            <a:tile tx="0" ty="0" sx="100000" sy="100000" flip="none" algn="tl"/>
          </a:blipFill>
          <a:ln w="635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5" grpId="0" build="p"/>
      <p:bldP spid="18436" grpId="0" build="p"/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esi Sim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6376" y="0"/>
            <a:ext cx="4464250" cy="75596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2483693"/>
            <a:ext cx="5616376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latin typeface="Algerian" pitchFamily="82" charset="0"/>
              </a:rPr>
              <a:t>Grazie per l’attenzione </a:t>
            </a:r>
            <a:r>
              <a:rPr lang="it-IT" sz="4800" dirty="0" smtClean="0">
                <a:solidFill>
                  <a:srgbClr val="002060"/>
                </a:solidFill>
                <a:latin typeface="Algerian" pitchFamily="82" charset="0"/>
              </a:rPr>
              <a:t>!</a:t>
            </a:r>
            <a:r>
              <a:rPr lang="it-IT" sz="4800" dirty="0" smtClean="0">
                <a:solidFill>
                  <a:schemeClr val="bg1"/>
                </a:solidFill>
                <a:latin typeface="Algerian" pitchFamily="82" charset="0"/>
              </a:rPr>
              <a:t>!</a:t>
            </a:r>
            <a:r>
              <a:rPr lang="it-IT" sz="4800" dirty="0" smtClean="0">
                <a:solidFill>
                  <a:srgbClr val="FF0000"/>
                </a:solidFill>
                <a:latin typeface="Algerian" pitchFamily="82" charset="0"/>
              </a:rPr>
              <a:t>!</a:t>
            </a:r>
            <a:r>
              <a:rPr lang="it-IT" sz="4800" dirty="0" smtClean="0">
                <a:latin typeface="Algerian" pitchFamily="82" charset="0"/>
              </a:rPr>
              <a:t>!</a:t>
            </a:r>
            <a:r>
              <a:rPr lang="it-IT" sz="4800" dirty="0" smtClean="0">
                <a:solidFill>
                  <a:schemeClr val="bg1"/>
                </a:solidFill>
                <a:latin typeface="Algerian" pitchFamily="82" charset="0"/>
              </a:rPr>
              <a:t>!</a:t>
            </a:r>
            <a:r>
              <a:rPr lang="it-IT" sz="4800" dirty="0" smtClean="0">
                <a:solidFill>
                  <a:srgbClr val="002060"/>
                </a:solidFill>
                <a:latin typeface="Algerian" pitchFamily="82" charset="0"/>
              </a:rPr>
              <a:t>!</a:t>
            </a:r>
            <a:endParaRPr lang="it-IT" sz="4800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0" y="1475581"/>
            <a:ext cx="10080624" cy="647700"/>
          </a:xfrm>
        </p:spPr>
        <p:txBody>
          <a:bodyPr/>
          <a:lstStyle/>
          <a:p>
            <a:pPr marL="431800" indent="-323850" algn="ctr" eaLnBrk="1">
              <a:buSzPct val="45000"/>
              <a:buFont typeface="StarSymbol"/>
              <a:buNone/>
            </a:pPr>
            <a:r>
              <a:rPr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  </a:t>
            </a:r>
            <a:r>
              <a:rPr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CTCA &amp; CA</a:t>
            </a:r>
          </a:p>
        </p:txBody>
      </p:sp>
      <p:sp>
        <p:nvSpPr>
          <p:cNvPr id="6147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384128" y="5003973"/>
            <a:ext cx="5328592" cy="1800200"/>
          </a:xfrm>
        </p:spPr>
        <p:txBody>
          <a:bodyPr/>
          <a:lstStyle/>
          <a:p>
            <a:pPr marL="431800" indent="-323850" eaLnBrk="1">
              <a:buSzPct val="45000"/>
              <a:buFont typeface="StarSymbol"/>
              <a:buNone/>
            </a:pP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Anatomia</a:t>
            </a: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delle</a:t>
            </a: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arterie</a:t>
            </a:r>
            <a:endParaRPr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  <a:p>
            <a:pPr marL="431800" indent="-323850" eaLnBrk="1">
              <a:buSzPct val="45000"/>
              <a:buFont typeface="StarSymbol"/>
              <a:buNone/>
            </a:pP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Ostruzioni</a:t>
            </a:r>
            <a:endParaRPr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  <a:p>
            <a:pPr marL="431800" indent="-323850" eaLnBrk="1">
              <a:buSzPct val="45000"/>
              <a:buFont typeface="StarSymbol"/>
              <a:buNone/>
            </a:pP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Sospetto di malattia coronarica</a:t>
            </a:r>
            <a:endParaRPr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4294967295"/>
          </p:nvPr>
        </p:nvSpPr>
        <p:spPr>
          <a:xfrm>
            <a:off x="1511920" y="3419797"/>
            <a:ext cx="2376710" cy="647997"/>
          </a:xfrm>
        </p:spPr>
        <p:txBody>
          <a:bodyPr/>
          <a:lstStyle/>
          <a:p>
            <a:pPr marL="431800" indent="-323850" eaLnBrk="1">
              <a:buSzPct val="45000"/>
              <a:buFont typeface="StarSymbol"/>
              <a:buNone/>
            </a:pP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Non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invasiva</a:t>
            </a:r>
            <a:endParaRPr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431800" indent="-323850" algn="just" eaLnBrk="1">
              <a:lnSpc>
                <a:spcPct val="150000"/>
              </a:lnSpc>
              <a:buSzPct val="45000"/>
              <a:buFont typeface="StarSymbol"/>
              <a:buNone/>
            </a:pPr>
            <a:endParaRPr b="1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6153" name="Segnaposto testo 8"/>
          <p:cNvSpPr txBox="1">
            <a:spLocks noGrp="1"/>
          </p:cNvSpPr>
          <p:nvPr>
            <p:ph type="body" idx="4294967295"/>
          </p:nvPr>
        </p:nvSpPr>
        <p:spPr>
          <a:xfrm>
            <a:off x="-1" y="251445"/>
            <a:ext cx="10080625" cy="508000"/>
          </a:xfrm>
        </p:spPr>
        <p:txBody>
          <a:bodyPr/>
          <a:lstStyle/>
          <a:p>
            <a:pPr marL="431800" indent="-323850" algn="ctr" eaLnBrk="1">
              <a:buSzPct val="45000"/>
              <a:buFont typeface="StarSymbol"/>
              <a:buNone/>
            </a:pPr>
            <a:r>
              <a:rPr sz="4400" b="1" dirty="0" err="1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Indicazioni</a:t>
            </a:r>
            <a:endParaRPr sz="4400" b="1" dirty="0" smtClean="0">
              <a:solidFill>
                <a:srgbClr val="00206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2" name="Segnaposto testo 5"/>
          <p:cNvSpPr txBox="1">
            <a:spLocks/>
          </p:cNvSpPr>
          <p:nvPr/>
        </p:nvSpPr>
        <p:spPr bwMode="auto">
          <a:xfrm>
            <a:off x="6552480" y="3203773"/>
            <a:ext cx="2376710" cy="64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just" defTabSz="9144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413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lang="it-IT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Invasiva</a:t>
            </a:r>
            <a:endParaRPr kumimoji="0" lang="it-IT" sz="3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3" name="Gallone 12"/>
          <p:cNvSpPr/>
          <p:nvPr/>
        </p:nvSpPr>
        <p:spPr>
          <a:xfrm>
            <a:off x="2952080" y="5219997"/>
            <a:ext cx="360040" cy="14401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Gallone 13"/>
          <p:cNvSpPr/>
          <p:nvPr/>
        </p:nvSpPr>
        <p:spPr>
          <a:xfrm>
            <a:off x="2952080" y="6516141"/>
            <a:ext cx="360040" cy="14401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Gallone 15"/>
          <p:cNvSpPr/>
          <p:nvPr/>
        </p:nvSpPr>
        <p:spPr>
          <a:xfrm>
            <a:off x="2952080" y="5868069"/>
            <a:ext cx="360040" cy="14401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in giù 16"/>
          <p:cNvSpPr/>
          <p:nvPr/>
        </p:nvSpPr>
        <p:spPr>
          <a:xfrm rot="1919626">
            <a:off x="2831759" y="2214477"/>
            <a:ext cx="360040" cy="1008112"/>
          </a:xfrm>
          <a:prstGeom prst="downArrow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 cap="sq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 rot="19961832">
            <a:off x="6835640" y="2222080"/>
            <a:ext cx="360040" cy="1008112"/>
          </a:xfrm>
          <a:prstGeom prst="downArrow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4905985" y="2519659"/>
            <a:ext cx="216024" cy="2448272"/>
          </a:xfrm>
          <a:prstGeom prst="downArrow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10080625" cy="1262063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CTCA</a:t>
            </a:r>
          </a:p>
        </p:txBody>
      </p:sp>
      <p:sp>
        <p:nvSpPr>
          <p:cNvPr id="7171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1907629"/>
            <a:ext cx="3136900" cy="966788"/>
          </a:xfrm>
        </p:spPr>
        <p:txBody>
          <a:bodyPr/>
          <a:lstStyle/>
          <a:p>
            <a:pPr marL="173038" algn="ctr" eaLnBrk="1">
              <a:buSzPct val="45000"/>
              <a:buFont typeface="StarSymbol"/>
              <a:buNone/>
            </a:pP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Gaiting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retrospettivo</a:t>
            </a:r>
            <a:endParaRPr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7172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6696075" y="1907629"/>
            <a:ext cx="3384550" cy="1038225"/>
          </a:xfrm>
        </p:spPr>
        <p:txBody>
          <a:bodyPr/>
          <a:lstStyle/>
          <a:p>
            <a:pPr algn="ctr" eaLnBrk="1">
              <a:buSzPct val="45000"/>
              <a:buFont typeface="StarSymbol"/>
              <a:buNone/>
            </a:pP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Triggering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prospettico</a:t>
            </a:r>
            <a:endParaRPr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7173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6984528" y="6079778"/>
            <a:ext cx="2952329" cy="1479897"/>
          </a:xfrm>
        </p:spPr>
        <p:txBody>
          <a:bodyPr/>
          <a:lstStyle/>
          <a:p>
            <a:pPr marL="95250" indent="12700" algn="ctr" eaLnBrk="1">
              <a:spcAft>
                <a:spcPts val="0"/>
              </a:spcAft>
              <a:buSzPct val="45000"/>
              <a:buFont typeface="StarSymbol"/>
              <a:buNone/>
            </a:pPr>
            <a:r>
              <a:rPr sz="2800" u="sng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Acquisizione in alcune fasi </a:t>
            </a:r>
          </a:p>
          <a:p>
            <a:pPr marL="95250" indent="12700" algn="ctr" eaLnBrk="1">
              <a:spcAft>
                <a:spcPts val="0"/>
              </a:spcAft>
              <a:buSzPct val="45000"/>
              <a:buFont typeface="StarSymbol"/>
              <a:buNone/>
            </a:pPr>
            <a:r>
              <a:rPr sz="2800" u="sng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del ciclo</a:t>
            </a:r>
          </a:p>
          <a:p>
            <a:pPr marL="431800" indent="-323850" eaLnBrk="1">
              <a:buSzPct val="45000"/>
              <a:buFont typeface="StarSymbol"/>
              <a:buNone/>
            </a:pPr>
            <a:endParaRPr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marL="431800" indent="-323850" eaLnBrk="1">
              <a:buSzPct val="45000"/>
              <a:buFont typeface="StarSymbol"/>
              <a:buNone/>
            </a:pPr>
            <a:endParaRPr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7174" name="Segnaposto testo 5"/>
          <p:cNvSpPr txBox="1">
            <a:spLocks noGrp="1"/>
          </p:cNvSpPr>
          <p:nvPr>
            <p:ph type="body" idx="4294967295"/>
          </p:nvPr>
        </p:nvSpPr>
        <p:spPr>
          <a:xfrm>
            <a:off x="3456136" y="3347789"/>
            <a:ext cx="3167509" cy="3095625"/>
          </a:xfrm>
        </p:spPr>
        <p:txBody>
          <a:bodyPr/>
          <a:lstStyle/>
          <a:p>
            <a:pPr marL="95250" indent="12700" algn="ctr" eaLnBrk="1">
              <a:buSzPct val="45000"/>
              <a:buFont typeface="StarSymbol"/>
              <a:buNone/>
            </a:pP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Sincronizzazione</a:t>
            </a: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cardiaca</a:t>
            </a: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</a:p>
          <a:p>
            <a:pPr marL="95250" indent="12700" algn="ctr" eaLnBrk="1">
              <a:buSzPct val="45000"/>
              <a:buFont typeface="StarSymbol"/>
              <a:buNone/>
            </a:pP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Elevata</a:t>
            </a: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velocità</a:t>
            </a: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di</a:t>
            </a: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acquisizione</a:t>
            </a:r>
            <a:endParaRPr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95250" indent="12700" algn="ctr" eaLnBrk="1">
              <a:buSzPct val="45000"/>
              <a:buFont typeface="StarSymbol"/>
              <a:buNone/>
            </a:pP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Spessori</a:t>
            </a: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di</a:t>
            </a: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strato</a:t>
            </a:r>
            <a:r>
              <a:rPr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piccoli</a:t>
            </a:r>
            <a:endParaRPr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7175" name="Segnaposto testo 6"/>
          <p:cNvSpPr txBox="1">
            <a:spLocks noGrp="1"/>
          </p:cNvSpPr>
          <p:nvPr>
            <p:ph type="body" idx="4294967295"/>
          </p:nvPr>
        </p:nvSpPr>
        <p:spPr>
          <a:xfrm>
            <a:off x="287784" y="6156101"/>
            <a:ext cx="2520380" cy="1043780"/>
          </a:xfrm>
        </p:spPr>
        <p:txBody>
          <a:bodyPr/>
          <a:lstStyle/>
          <a:p>
            <a:pPr marL="95250" indent="12700" algn="ctr" eaLnBrk="1">
              <a:buSzPct val="45000"/>
              <a:buFont typeface="StarSymbol"/>
              <a:buNone/>
            </a:pPr>
            <a:r>
              <a:rPr sz="2800" u="sng" dirty="0" err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Tutto</a:t>
            </a:r>
            <a:r>
              <a:rPr sz="2800" u="sng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800" u="sng" dirty="0" err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il</a:t>
            </a:r>
            <a:r>
              <a:rPr sz="2800" u="sng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800" u="sng" dirty="0" err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ciclo</a:t>
            </a:r>
            <a:r>
              <a:rPr sz="2800" u="sng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800" u="sng" dirty="0" err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cardiaco</a:t>
            </a:r>
            <a:endParaRPr sz="2800" u="sng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6480472" y="64441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359792" y="1547589"/>
            <a:ext cx="2664296" cy="1944216"/>
          </a:xfrm>
          <a:prstGeom prst="ellipse">
            <a:avLst/>
          </a:prstGeom>
          <a:noFill/>
          <a:ln w="28575" cmpd="sng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7056536" y="1547589"/>
            <a:ext cx="2664296" cy="1944216"/>
          </a:xfrm>
          <a:prstGeom prst="ellipse">
            <a:avLst/>
          </a:prstGeom>
          <a:noFill/>
          <a:ln w="28575" cmpd="sng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/>
          <p:cNvCxnSpPr/>
          <p:nvPr/>
        </p:nvCxnSpPr>
        <p:spPr>
          <a:xfrm flipH="1">
            <a:off x="2952080" y="899517"/>
            <a:ext cx="1224136" cy="936104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976416" y="899517"/>
            <a:ext cx="1080120" cy="1008112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>
            <a:off x="1655936" y="3635821"/>
            <a:ext cx="0" cy="2520280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8496696" y="3635821"/>
            <a:ext cx="0" cy="2520280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arrotondato 38"/>
          <p:cNvSpPr/>
          <p:nvPr/>
        </p:nvSpPr>
        <p:spPr>
          <a:xfrm>
            <a:off x="3312120" y="3203773"/>
            <a:ext cx="3528392" cy="367240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in giù 39"/>
          <p:cNvSpPr/>
          <p:nvPr/>
        </p:nvSpPr>
        <p:spPr>
          <a:xfrm>
            <a:off x="4752280" y="1043533"/>
            <a:ext cx="504056" cy="1944216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uiExpand="1" build="p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008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latin typeface="Times New Roman" pitchFamily="18" charset="0"/>
                <a:cs typeface="Times New Roman" pitchFamily="18" charset="0"/>
              </a:rPr>
              <a:t>Progetto di ricerca</a:t>
            </a:r>
            <a:endParaRPr lang="it-IT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91840" y="1691605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Valutazione dosimetrica tra diversi protocolli CTCA utilizzati su differenti apparecchiature</a:t>
            </a:r>
          </a:p>
          <a:p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allone 4"/>
          <p:cNvSpPr/>
          <p:nvPr/>
        </p:nvSpPr>
        <p:spPr>
          <a:xfrm>
            <a:off x="359792" y="2123653"/>
            <a:ext cx="360040" cy="21602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Gallone 5"/>
          <p:cNvSpPr/>
          <p:nvPr/>
        </p:nvSpPr>
        <p:spPr>
          <a:xfrm>
            <a:off x="431800" y="4931965"/>
            <a:ext cx="360040" cy="21602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35856" y="4715941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Confronto con le dosi ottenute per la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Coronarografia</a:t>
            </a:r>
            <a:endParaRPr lang="it-IT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 txBox="1">
            <a:spLocks noGrp="1"/>
          </p:cNvSpPr>
          <p:nvPr>
            <p:ph type="title" idx="4294967295"/>
          </p:nvPr>
        </p:nvSpPr>
        <p:spPr>
          <a:xfrm>
            <a:off x="-1" y="12700"/>
            <a:ext cx="10080625" cy="923925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b="1" i="1" dirty="0" err="1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Materiali</a:t>
            </a:r>
            <a:r>
              <a:rPr b="1" i="1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e </a:t>
            </a:r>
            <a:r>
              <a:rPr b="1" i="1" dirty="0" err="1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metodi</a:t>
            </a:r>
            <a:endParaRPr b="1" i="1" dirty="0" smtClean="0">
              <a:solidFill>
                <a:schemeClr val="tx1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11" name="Immagin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113" y="1043533"/>
            <a:ext cx="52435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1934"/>
            <a:ext cx="2016224" cy="434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Freccia angolare in su 8"/>
          <p:cNvSpPr/>
          <p:nvPr/>
        </p:nvSpPr>
        <p:spPr>
          <a:xfrm>
            <a:off x="1871960" y="6444133"/>
            <a:ext cx="1368152" cy="432048"/>
          </a:xfrm>
          <a:prstGeom prst="bentUp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448024" y="5724053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Andalus" pitchFamily="2" charset="-78"/>
                <a:cs typeface="Andalus" pitchFamily="2" charset="-78"/>
              </a:rPr>
              <a:t>TLD</a:t>
            </a:r>
            <a:endParaRPr lang="it-IT" sz="4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2" name="Freccia a sinistra 11"/>
          <p:cNvSpPr/>
          <p:nvPr/>
        </p:nvSpPr>
        <p:spPr>
          <a:xfrm rot="2497351">
            <a:off x="4019218" y="2621216"/>
            <a:ext cx="720080" cy="234602"/>
          </a:xfrm>
          <a:prstGeom prst="leftArrow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863848" y="1835621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>
                <a:latin typeface="Andalus" pitchFamily="2" charset="-78"/>
                <a:cs typeface="Andalus" pitchFamily="2" charset="-78"/>
              </a:rPr>
              <a:t>Alderson</a:t>
            </a:r>
            <a:r>
              <a:rPr lang="it-IT" sz="4000" dirty="0" smtClean="0">
                <a:latin typeface="Andalus" pitchFamily="2" charset="-78"/>
                <a:cs typeface="Andalus" pitchFamily="2" charset="-78"/>
              </a:rPr>
              <a:t> RANDO </a:t>
            </a:r>
            <a:endParaRPr lang="it-IT" sz="40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1079872" y="6444133"/>
            <a:ext cx="720080" cy="64807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3417836" cy="349180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59792" y="5652045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GE Innova 2000 -</a:t>
            </a:r>
          </a:p>
          <a:p>
            <a:pPr algn="r"/>
            <a:r>
              <a:rPr lang="it-IT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Toshiba modello INFX-8000C -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12120" y="0"/>
            <a:ext cx="6768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GE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Lighstpeed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VCT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Philips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Brilliance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iCT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128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slice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Essence</a:t>
            </a:r>
            <a:endParaRPr lang="it-IT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Ge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Discovery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CT750HD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Siemens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Somatom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Flash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40513" y="4283208"/>
            <a:ext cx="3240112" cy="327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-288280" y="971525"/>
            <a:ext cx="10080625" cy="579437"/>
          </a:xfrm>
        </p:spPr>
        <p:txBody>
          <a:bodyPr/>
          <a:lstStyle/>
          <a:p>
            <a:pPr marL="539750" algn="ctr" eaLnBrk="1">
              <a:lnSpc>
                <a:spcPct val="150000"/>
              </a:lnSpc>
              <a:buSzPct val="45000"/>
              <a:buFont typeface="StarSymbol"/>
              <a:buNone/>
              <a:tabLst>
                <a:tab pos="23622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ndalus" pitchFamily="2" charset="-78"/>
                <a:ea typeface="Microsoft YaHei" pitchFamily="34" charset="-122"/>
                <a:cs typeface="Andalus" pitchFamily="2" charset="-78"/>
              </a:rPr>
              <a:t>GE </a:t>
            </a:r>
            <a:r>
              <a:rPr lang="en-US" sz="2800" b="1" dirty="0" err="1" smtClean="0">
                <a:solidFill>
                  <a:srgbClr val="000000"/>
                </a:solidFill>
                <a:latin typeface="Andalus" pitchFamily="2" charset="-78"/>
                <a:ea typeface="Microsoft YaHei" pitchFamily="34" charset="-122"/>
                <a:cs typeface="Andalus" pitchFamily="2" charset="-78"/>
              </a:rPr>
              <a:t>Lightspeed</a:t>
            </a:r>
            <a:r>
              <a:rPr lang="en-US" sz="2800" b="1" dirty="0" smtClean="0">
                <a:solidFill>
                  <a:srgbClr val="000000"/>
                </a:solidFill>
                <a:latin typeface="Andalus" pitchFamily="2" charset="-78"/>
                <a:ea typeface="Microsoft YaHei" pitchFamily="34" charset="-122"/>
                <a:cs typeface="Andalus" pitchFamily="2" charset="-78"/>
              </a:rPr>
              <a:t> VCT</a:t>
            </a:r>
          </a:p>
        </p:txBody>
      </p:sp>
      <p:sp>
        <p:nvSpPr>
          <p:cNvPr id="1024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647700" y="3419475"/>
            <a:ext cx="9072563" cy="3313113"/>
          </a:xfrm>
        </p:spPr>
        <p:txBody>
          <a:bodyPr/>
          <a:lstStyle/>
          <a:p>
            <a:pPr marL="431800" indent="-323850" algn="ctr" eaLnBrk="1">
              <a:buSzPct val="45000"/>
              <a:buFont typeface="StarSymbol"/>
              <a:buNone/>
            </a:pPr>
            <a:endParaRPr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marL="431800" indent="-323850" eaLnBrk="1">
              <a:buSzPct val="45000"/>
              <a:buFont typeface="StarSymbol"/>
              <a:buNone/>
            </a:pPr>
            <a:endParaRPr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10244" name="Segnaposto testo 6"/>
          <p:cNvSpPr txBox="1">
            <a:spLocks noGrp="1"/>
          </p:cNvSpPr>
          <p:nvPr>
            <p:ph type="body" idx="4294967295"/>
          </p:nvPr>
        </p:nvSpPr>
        <p:spPr>
          <a:xfrm>
            <a:off x="-216272" y="4355901"/>
            <a:ext cx="10080625" cy="506413"/>
          </a:xfrm>
        </p:spPr>
        <p:txBody>
          <a:bodyPr/>
          <a:lstStyle/>
          <a:p>
            <a:pPr marL="547688" algn="ctr" eaLnBrk="1">
              <a:lnSpc>
                <a:spcPct val="150000"/>
              </a:lnSpc>
              <a:buSzPct val="45000"/>
              <a:buFont typeface="StarSymbol"/>
              <a:buNone/>
              <a:tabLst>
                <a:tab pos="2209800" algn="l"/>
              </a:tabLst>
            </a:pPr>
            <a:r>
              <a:rPr lang="en-US" sz="2600" b="1" dirty="0" smtClean="0">
                <a:solidFill>
                  <a:srgbClr val="000000"/>
                </a:solidFill>
                <a:latin typeface="Andalus" pitchFamily="2" charset="-78"/>
                <a:ea typeface="Microsoft YaHei" pitchFamily="34" charset="-122"/>
                <a:cs typeface="Andalus" pitchFamily="2" charset="-78"/>
              </a:rPr>
              <a:t>Siemens Definition Flash Dual Source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215776" y="1619597"/>
          <a:ext cx="9648825" cy="790576"/>
        </p:xfrm>
        <a:graphic>
          <a:graphicData uri="http://schemas.openxmlformats.org/drawingml/2006/table">
            <a:tbl>
              <a:tblPr/>
              <a:tblGrid>
                <a:gridCol w="648072"/>
                <a:gridCol w="864096"/>
                <a:gridCol w="1121321"/>
                <a:gridCol w="1456294"/>
                <a:gridCol w="1749486"/>
                <a:gridCol w="1300033"/>
                <a:gridCol w="1645427"/>
                <a:gridCol w="864096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kv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mA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pitch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T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rot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spessore fetta 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scansione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collimazione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R-R%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Auto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0.24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0.35 s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0.625mm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helical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40mm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50-80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647824" y="2627709"/>
          <a:ext cx="3743325" cy="1371600"/>
        </p:xfrm>
        <a:graphic>
          <a:graphicData uri="http://schemas.openxmlformats.org/drawingml/2006/table">
            <a:tbl>
              <a:tblPr/>
              <a:tblGrid>
                <a:gridCol w="2309813"/>
                <a:gridCol w="14335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CTCA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CTDIvol (mGy)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66.6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DLP (mGy*cm)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143767" y="4931965"/>
          <a:ext cx="9865097" cy="689373"/>
        </p:xfrm>
        <a:graphic>
          <a:graphicData uri="http://schemas.openxmlformats.org/drawingml/2006/table">
            <a:tbl>
              <a:tblPr/>
              <a:tblGrid>
                <a:gridCol w="853801"/>
                <a:gridCol w="1047114"/>
                <a:gridCol w="948846"/>
                <a:gridCol w="1535231"/>
                <a:gridCol w="1804258"/>
                <a:gridCol w="1253315"/>
                <a:gridCol w="1559394"/>
                <a:gridCol w="863138"/>
              </a:tblGrid>
              <a:tr h="384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kv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mA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pitch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T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rot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spessore fetta 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scansione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collimazione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R-R%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Auto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0.28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0.28 s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0.625mm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helical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40 mm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20-80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575816" y="6012085"/>
          <a:ext cx="3743325" cy="1371600"/>
        </p:xfrm>
        <a:graphic>
          <a:graphicData uri="http://schemas.openxmlformats.org/drawingml/2006/table">
            <a:tbl>
              <a:tblPr/>
              <a:tblGrid>
                <a:gridCol w="2163763"/>
                <a:gridCol w="15795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CTCA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CTDIvol (mGy)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DLP (mGy*cm)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Segnaposto testo 1"/>
          <p:cNvSpPr txBox="1">
            <a:spLocks/>
          </p:cNvSpPr>
          <p:nvPr/>
        </p:nvSpPr>
        <p:spPr bwMode="auto">
          <a:xfrm>
            <a:off x="6048424" y="2987749"/>
            <a:ext cx="244725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0" indent="0" algn="just" defTabSz="9144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413"/>
              </a:spcAft>
              <a:buClrTx/>
              <a:buSzPct val="45000"/>
              <a:buFont typeface="StarSymbol"/>
              <a:buNone/>
              <a:tabLst>
                <a:tab pos="2362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  <a:cs typeface="Mangal" pitchFamily="18" charset="0"/>
              </a:rPr>
              <a:t>70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  <a:cs typeface="Mangal" pitchFamily="18" charset="0"/>
              </a:rPr>
              <a:t> B.P.M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10" name="Segnaposto testo 1"/>
          <p:cNvSpPr txBox="1">
            <a:spLocks/>
          </p:cNvSpPr>
          <p:nvPr/>
        </p:nvSpPr>
        <p:spPr bwMode="auto">
          <a:xfrm>
            <a:off x="6048424" y="6300117"/>
            <a:ext cx="244725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0" indent="0" algn="just" defTabSz="9144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413"/>
              </a:spcAft>
              <a:buClrTx/>
              <a:buSzPct val="45000"/>
              <a:buFont typeface="StarSymbol"/>
              <a:buNone/>
              <a:tabLst>
                <a:tab pos="2362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  <a:cs typeface="Mangal" pitchFamily="18" charset="0"/>
              </a:rPr>
              <a:t>75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  <a:cs typeface="Mangal" pitchFamily="18" charset="0"/>
              </a:rPr>
              <a:t> B.P.M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6408464" y="2843733"/>
            <a:ext cx="180020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6408464" y="6156101"/>
            <a:ext cx="180020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-1" y="-1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92357"/>
                </a:solidFill>
                <a:latin typeface="Times New Roman" pitchFamily="18" charset="0"/>
                <a:cs typeface="Times New Roman" pitchFamily="18" charset="0"/>
              </a:rPr>
              <a:t>MISURAZIONI  TC</a:t>
            </a:r>
            <a:endParaRPr lang="it-IT" sz="3200" b="1" dirty="0">
              <a:solidFill>
                <a:srgbClr val="09235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10080625" cy="850900"/>
          </a:xfrm>
        </p:spPr>
        <p:txBody>
          <a:bodyPr/>
          <a:lstStyle/>
          <a:p>
            <a:pPr marL="539750" eaLnBrk="1">
              <a:lnSpc>
                <a:spcPct val="150000"/>
              </a:lnSpc>
              <a:buSzPct val="45000"/>
              <a:buFont typeface="StarSymbol"/>
              <a:buNone/>
              <a:tabLst>
                <a:tab pos="2362200" algn="l"/>
              </a:tabLst>
            </a:pPr>
            <a:r>
              <a:rPr sz="2800" b="1" dirty="0" smtClean="0">
                <a:solidFill>
                  <a:srgbClr val="000000"/>
                </a:solidFill>
                <a:latin typeface="Andalus" pitchFamily="2" charset="-78"/>
                <a:ea typeface="Microsoft YaHei" pitchFamily="34" charset="-122"/>
                <a:cs typeface="Andalus" pitchFamily="2" charset="-78"/>
              </a:rPr>
              <a:t>GE Discovery CT750 HD</a:t>
            </a:r>
          </a:p>
        </p:txBody>
      </p:sp>
      <p:sp>
        <p:nvSpPr>
          <p:cNvPr id="1028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0" y="4059238"/>
            <a:ext cx="10080625" cy="1125537"/>
          </a:xfrm>
        </p:spPr>
        <p:txBody>
          <a:bodyPr/>
          <a:lstStyle/>
          <a:p>
            <a:pPr marL="539750" algn="ctr" eaLnBrk="1">
              <a:lnSpc>
                <a:spcPct val="150000"/>
              </a:lnSpc>
              <a:buSzPct val="45000"/>
              <a:buFont typeface="StarSymbol"/>
              <a:buNone/>
              <a:tabLst>
                <a:tab pos="2362200" algn="l"/>
              </a:tabLst>
            </a:pPr>
            <a:r>
              <a:rPr sz="2800" b="1" dirty="0" smtClean="0">
                <a:solidFill>
                  <a:srgbClr val="000000"/>
                </a:solidFill>
                <a:latin typeface="Andalus" pitchFamily="2" charset="-78"/>
                <a:ea typeface="Microsoft YaHei" pitchFamily="34" charset="-122"/>
                <a:cs typeface="Andalus" pitchFamily="2" charset="-78"/>
              </a:rPr>
              <a:t>Philips Brilliance </a:t>
            </a:r>
            <a:r>
              <a:rPr sz="2800" b="1" dirty="0" err="1" smtClean="0">
                <a:solidFill>
                  <a:srgbClr val="000000"/>
                </a:solidFill>
                <a:latin typeface="Andalus" pitchFamily="2" charset="-78"/>
                <a:ea typeface="Microsoft YaHei" pitchFamily="34" charset="-122"/>
                <a:cs typeface="Andalus" pitchFamily="2" charset="-78"/>
              </a:rPr>
              <a:t>iCT</a:t>
            </a:r>
            <a:r>
              <a:rPr sz="2800" b="1" dirty="0" smtClean="0">
                <a:solidFill>
                  <a:srgbClr val="000000"/>
                </a:solidFill>
                <a:latin typeface="Andalus" pitchFamily="2" charset="-78"/>
                <a:ea typeface="Microsoft YaHei" pitchFamily="34" charset="-122"/>
                <a:cs typeface="Andalus" pitchFamily="2" charset="-78"/>
              </a:rPr>
              <a:t> 128 slice – Essence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223963" y="1331913"/>
          <a:ext cx="7789862" cy="863600"/>
        </p:xfrm>
        <a:graphic>
          <a:graphicData uri="http://schemas.openxmlformats.org/drawingml/2006/table">
            <a:tbl>
              <a:tblPr/>
              <a:tblGrid>
                <a:gridCol w="822325"/>
                <a:gridCol w="952500"/>
                <a:gridCol w="1538287"/>
                <a:gridCol w="1584325"/>
                <a:gridCol w="1381125"/>
                <a:gridCol w="15113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kv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mA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pitch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T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rot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slice thick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collimazione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Auto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0,875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0,625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40 mm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0"/>
          <a:ext cx="209550" cy="171450"/>
        </p:xfrm>
        <a:graphic>
          <a:graphicData uri="http://schemas.openxmlformats.org/presentationml/2006/ole">
            <p:oleObj spid="_x0000_s1032" name="Equazione" r:id="rId5" imgW="211044" imgH="171572" progId="Equation.3">
              <p:embed/>
            </p:oleObj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223888" y="2411685"/>
          <a:ext cx="3960812" cy="1371600"/>
        </p:xfrm>
        <a:graphic>
          <a:graphicData uri="http://schemas.openxmlformats.org/drawingml/2006/table">
            <a:tbl>
              <a:tblPr/>
              <a:tblGrid>
                <a:gridCol w="2227262"/>
                <a:gridCol w="173355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CTCA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CTDIvol (mGy)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DLP (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mGy*cm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201.9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223888" y="5075981"/>
          <a:ext cx="7848600" cy="737047"/>
        </p:xfrm>
        <a:graphic>
          <a:graphicData uri="http://schemas.openxmlformats.org/drawingml/2006/table">
            <a:tbl>
              <a:tblPr/>
              <a:tblGrid>
                <a:gridCol w="904875"/>
                <a:gridCol w="1079500"/>
                <a:gridCol w="1328738"/>
                <a:gridCol w="1368425"/>
                <a:gridCol w="1511300"/>
                <a:gridCol w="1655762"/>
              </a:tblGrid>
              <a:tr h="43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kv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mA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pitch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T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rot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slice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thick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collimazione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Auto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0.3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40mm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1223888" y="5940077"/>
          <a:ext cx="3960812" cy="1371600"/>
        </p:xfrm>
        <a:graphic>
          <a:graphicData uri="http://schemas.openxmlformats.org/drawingml/2006/table">
            <a:tbl>
              <a:tblPr/>
              <a:tblGrid>
                <a:gridCol w="2443162"/>
                <a:gridCol w="151765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CTCA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CTDIvol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mGy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DLP (mGy*cm)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Segnaposto testo 1"/>
          <p:cNvSpPr txBox="1">
            <a:spLocks/>
          </p:cNvSpPr>
          <p:nvPr/>
        </p:nvSpPr>
        <p:spPr bwMode="auto">
          <a:xfrm>
            <a:off x="6048424" y="2771725"/>
            <a:ext cx="244725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0" indent="0" algn="just" defTabSz="9144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413"/>
              </a:spcAft>
              <a:buClrTx/>
              <a:buSzPct val="45000"/>
              <a:buFont typeface="StarSymbol"/>
              <a:buNone/>
              <a:tabLst>
                <a:tab pos="2362200" algn="l"/>
              </a:tabLst>
              <a:defRPr/>
            </a:pPr>
            <a:r>
              <a:rPr lang="en-US" sz="2800" b="1" dirty="0" smtClean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65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  <a:cs typeface="Mangal" pitchFamily="18" charset="0"/>
              </a:rPr>
              <a:t> B.P.M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11" name="Segnaposto testo 1"/>
          <p:cNvSpPr txBox="1">
            <a:spLocks/>
          </p:cNvSpPr>
          <p:nvPr/>
        </p:nvSpPr>
        <p:spPr bwMode="auto">
          <a:xfrm>
            <a:off x="6192440" y="6300117"/>
            <a:ext cx="244725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9750" marR="0" lvl="0" indent="0" algn="just" defTabSz="9144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413"/>
              </a:spcAft>
              <a:buClrTx/>
              <a:buSzPct val="45000"/>
              <a:buFont typeface="StarSymbol"/>
              <a:buNone/>
              <a:tabLst>
                <a:tab pos="2362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  <a:cs typeface="Mangal" pitchFamily="18" charset="0"/>
              </a:rPr>
              <a:t>60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  <a:cs typeface="Mangal" pitchFamily="18" charset="0"/>
              </a:rPr>
              <a:t> B.P.M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6408464" y="2699717"/>
            <a:ext cx="180020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6552480" y="6156101"/>
            <a:ext cx="180020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0" y="0"/>
          <a:ext cx="10080624" cy="651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0" y="703645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G.R.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: Dose circa il 70% più elevata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32400" y="7036455"/>
            <a:ext cx="4464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T.P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: Dose circa38% in meno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1583928" y="5724053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1871960" y="5724053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7776616" y="5724053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8136656" y="5724053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477</Words>
  <Application>Microsoft Office PowerPoint</Application>
  <PresentationFormat>Personalizzato</PresentationFormat>
  <Paragraphs>161</Paragraphs>
  <Slides>17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Predefinito</vt:lpstr>
      <vt:lpstr>Equazione</vt:lpstr>
      <vt:lpstr>DOSIMETRIA DEL PAZIENTE IN CTCA: CONFRONTO FRA DIVERSI IMPIANTI TC E TECNICHE ANGIOGRAFICHE CONVENZIONALI </vt:lpstr>
      <vt:lpstr>Diapositiva 2</vt:lpstr>
      <vt:lpstr>CTCA</vt:lpstr>
      <vt:lpstr>Diapositiva 4</vt:lpstr>
      <vt:lpstr>Materiali e metodi</vt:lpstr>
      <vt:lpstr>Diapositiva 6</vt:lpstr>
      <vt:lpstr>Diapositiva 7</vt:lpstr>
      <vt:lpstr>GE Discovery CT750 HD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DOSIMETRIA DEL PAZIENTE IN CTCA: CONFRONTO FRA DIVERSI IMPIANTI TC E TECNICHE ANGIOGRAFICHE CONVENZIONALI</dc:title>
  <dc:creator>Luigi Edoardo</dc:creator>
  <cp:lastModifiedBy>Luigi Edoardo</cp:lastModifiedBy>
  <cp:revision>46</cp:revision>
  <dcterms:created xsi:type="dcterms:W3CDTF">2014-11-10T18:48:09Z</dcterms:created>
  <dcterms:modified xsi:type="dcterms:W3CDTF">2014-11-24T18:09:46Z</dcterms:modified>
</cp:coreProperties>
</file>